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71" r:id="rId4"/>
    <p:sldId id="275" r:id="rId5"/>
    <p:sldId id="273" r:id="rId6"/>
    <p:sldId id="270" r:id="rId7"/>
    <p:sldId id="269"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015A3DF6-15EB-41CD-9296-55F0F8AB2A2D}">
          <p14:sldIdLst>
            <p14:sldId id="263"/>
            <p14:sldId id="265"/>
            <p14:sldId id="271"/>
            <p14:sldId id="275"/>
            <p14:sldId id="273"/>
            <p14:sldId id="270"/>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FF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7" autoAdjust="0"/>
    <p:restoredTop sz="92740" autoAdjust="0"/>
  </p:normalViewPr>
  <p:slideViewPr>
    <p:cSldViewPr>
      <p:cViewPr varScale="1">
        <p:scale>
          <a:sx n="68" d="100"/>
          <a:sy n="68" d="100"/>
        </p:scale>
        <p:origin x="1020" y="78"/>
      </p:cViewPr>
      <p:guideLst>
        <p:guide orient="horz" pos="2160"/>
        <p:guide pos="2880"/>
      </p:guideLst>
    </p:cSldViewPr>
  </p:slideViewPr>
  <p:outlineViewPr>
    <p:cViewPr>
      <p:scale>
        <a:sx n="33" d="100"/>
        <a:sy n="33" d="100"/>
      </p:scale>
      <p:origin x="0" y="-40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234882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2355930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231736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834356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92344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167338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7372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2406819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112959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8073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C87C58-5EDF-4208-B52D-4F4992633A86}" type="datetimeFigureOut">
              <a:rPr kumimoji="1" lang="ja-JP" altLang="en-US" smtClean="0"/>
              <a:t>2017/9/5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165121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87C58-5EDF-4208-B52D-4F4992633A86}" type="datetimeFigureOut">
              <a:rPr kumimoji="1" lang="ja-JP" altLang="en-US" smtClean="0"/>
              <a:t>2017/9/5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59ED3-B856-41A3-BEF8-95A4C794A68B}" type="slidenum">
              <a:rPr kumimoji="1" lang="ja-JP" altLang="en-US" smtClean="0"/>
              <a:t>‹#›</a:t>
            </a:fld>
            <a:endParaRPr kumimoji="1" lang="ja-JP" altLang="en-US"/>
          </a:p>
        </p:txBody>
      </p:sp>
    </p:spTree>
    <p:extLst>
      <p:ext uri="{BB962C8B-B14F-4D97-AF65-F5344CB8AC3E}">
        <p14:creationId xmlns:p14="http://schemas.microsoft.com/office/powerpoint/2010/main" val="137440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4888" y="1061864"/>
            <a:ext cx="7941568" cy="1791072"/>
          </a:xfrm>
        </p:spPr>
        <p:txBody>
          <a:bodyPr>
            <a:normAutofit/>
          </a:bodyPr>
          <a:lstStyle/>
          <a:p>
            <a:r>
              <a:rPr kumimoji="1" lang="ja-JP" altLang="en-US" b="1" dirty="0" smtClean="0">
                <a:latin typeface="ＭＳ 明朝" panose="02020609040205080304" pitchFamily="17" charset="-128"/>
                <a:ea typeface="ＭＳ 明朝" panose="02020609040205080304" pitchFamily="17" charset="-128"/>
              </a:rPr>
              <a:t>日本光学測定機工業会案内</a:t>
            </a:r>
            <a:r>
              <a:rPr kumimoji="1" lang="en-US" altLang="ja-JP" b="1" dirty="0" smtClean="0">
                <a:latin typeface="ＭＳ 明朝" panose="02020609040205080304" pitchFamily="17" charset="-128"/>
                <a:ea typeface="ＭＳ 明朝" panose="02020609040205080304" pitchFamily="17" charset="-128"/>
              </a:rPr>
              <a:t/>
            </a:r>
            <a:br>
              <a:rPr kumimoji="1" lang="en-US" altLang="ja-JP" b="1" dirty="0" smtClean="0">
                <a:latin typeface="ＭＳ 明朝" panose="02020609040205080304" pitchFamily="17" charset="-128"/>
                <a:ea typeface="ＭＳ 明朝" panose="02020609040205080304" pitchFamily="17" charset="-128"/>
              </a:rPr>
            </a:br>
            <a:r>
              <a:rPr kumimoji="1" lang="en-US" altLang="ja-JP" sz="2000" b="1" dirty="0" smtClean="0">
                <a:latin typeface="ＭＳ 明朝" panose="02020609040205080304" pitchFamily="17" charset="-128"/>
                <a:ea typeface="ＭＳ 明朝" panose="02020609040205080304" pitchFamily="17" charset="-128"/>
              </a:rPr>
              <a:t/>
            </a:r>
            <a:br>
              <a:rPr kumimoji="1" lang="en-US" altLang="ja-JP" sz="2000" b="1" dirty="0" smtClean="0">
                <a:latin typeface="ＭＳ 明朝" panose="02020609040205080304" pitchFamily="17" charset="-128"/>
                <a:ea typeface="ＭＳ 明朝" panose="02020609040205080304" pitchFamily="17" charset="-128"/>
              </a:rPr>
            </a:br>
            <a:r>
              <a:rPr kumimoji="1" lang="en-US" altLang="ja-JP" sz="2000" b="1" dirty="0" smtClean="0">
                <a:latin typeface="ＭＳ 明朝" panose="02020609040205080304" pitchFamily="17" charset="-128"/>
                <a:ea typeface="ＭＳ 明朝" panose="02020609040205080304" pitchFamily="17" charset="-128"/>
              </a:rPr>
              <a:t>                           </a:t>
            </a:r>
            <a:r>
              <a:rPr kumimoji="1" lang="ja-JP" altLang="en-US" sz="2000" b="1" dirty="0" smtClean="0">
                <a:latin typeface="ＭＳ 明朝" panose="02020609040205080304" pitchFamily="17" charset="-128"/>
                <a:ea typeface="ＭＳ 明朝" panose="02020609040205080304" pitchFamily="17" charset="-128"/>
              </a:rPr>
              <a:t>　　２０１７年 </a:t>
            </a:r>
            <a:r>
              <a:rPr lang="ja-JP" altLang="en-US" sz="2000" b="1" dirty="0">
                <a:latin typeface="ＭＳ 明朝" panose="02020609040205080304" pitchFamily="17" charset="-128"/>
                <a:ea typeface="ＭＳ 明朝" panose="02020609040205080304" pitchFamily="17" charset="-128"/>
              </a:rPr>
              <a:t>９</a:t>
            </a:r>
            <a:r>
              <a:rPr kumimoji="1" lang="ja-JP" altLang="en-US" sz="2000" b="1" dirty="0" smtClean="0">
                <a:latin typeface="ＭＳ 明朝" panose="02020609040205080304" pitchFamily="17" charset="-128"/>
                <a:ea typeface="ＭＳ 明朝" panose="02020609040205080304" pitchFamily="17" charset="-128"/>
              </a:rPr>
              <a:t>月 現在</a:t>
            </a:r>
            <a:endParaRPr kumimoji="1" lang="ja-JP" altLang="en-US" sz="2000" b="1" dirty="0">
              <a:latin typeface="ＭＳ 明朝" panose="02020609040205080304" pitchFamily="17" charset="-128"/>
              <a:ea typeface="ＭＳ 明朝" panose="02020609040205080304" pitchFamily="17" charset="-128"/>
            </a:endParaRPr>
          </a:p>
        </p:txBody>
      </p:sp>
      <p:sp>
        <p:nvSpPr>
          <p:cNvPr id="3" name="テキスト プレースホルダー 2"/>
          <p:cNvSpPr>
            <a:spLocks noGrp="1"/>
          </p:cNvSpPr>
          <p:nvPr>
            <p:ph type="body" idx="1"/>
          </p:nvPr>
        </p:nvSpPr>
        <p:spPr>
          <a:xfrm>
            <a:off x="1043608" y="4149080"/>
            <a:ext cx="6696744" cy="1944216"/>
          </a:xfrm>
        </p:spPr>
        <p:txBody>
          <a:bodyPr>
            <a:normAutofit/>
          </a:bodyPr>
          <a:lstStyle/>
          <a:p>
            <a:r>
              <a:rPr lang="ja-JP" altLang="en-US" dirty="0">
                <a:latin typeface="ＭＳ 明朝" panose="02020609040205080304" pitchFamily="17" charset="-128"/>
                <a:ea typeface="ＭＳ 明朝" panose="02020609040205080304" pitchFamily="17" charset="-128"/>
              </a:rPr>
              <a:t>　</a:t>
            </a:r>
            <a:r>
              <a:rPr lang="ja-JP" altLang="en-US" sz="1600" dirty="0" smtClean="0">
                <a:latin typeface="ＭＳ 明朝" panose="02020609040205080304" pitchFamily="17" charset="-128"/>
                <a:ea typeface="ＭＳ 明朝" panose="02020609040205080304" pitchFamily="17" charset="-128"/>
              </a:rPr>
              <a:t>〒１０５－００１１</a:t>
            </a:r>
            <a:endParaRPr lang="en-US" altLang="ja-JP" sz="1600" dirty="0" smtClean="0">
              <a:latin typeface="ＭＳ 明朝" panose="02020609040205080304" pitchFamily="17" charset="-128"/>
              <a:ea typeface="ＭＳ 明朝" panose="02020609040205080304" pitchFamily="17" charset="-128"/>
            </a:endParaRPr>
          </a:p>
          <a:p>
            <a:r>
              <a:rPr kumimoji="1" lang="ja-JP" altLang="en-US" dirty="0">
                <a:latin typeface="ＭＳ 明朝" panose="02020609040205080304" pitchFamily="17" charset="-128"/>
                <a:ea typeface="ＭＳ 明朝" panose="02020609040205080304" pitchFamily="17" charset="-128"/>
              </a:rPr>
              <a:t>　</a:t>
            </a:r>
            <a:r>
              <a:rPr kumimoji="1" lang="ja-JP" altLang="en-US" dirty="0" smtClean="0">
                <a:latin typeface="ＭＳ 明朝" panose="02020609040205080304" pitchFamily="17" charset="-128"/>
                <a:ea typeface="ＭＳ 明朝" panose="02020609040205080304" pitchFamily="17" charset="-128"/>
              </a:rPr>
              <a:t>東京都港区芝公園</a:t>
            </a:r>
            <a:r>
              <a:rPr kumimoji="1" lang="en-US" altLang="ja-JP" dirty="0" smtClean="0">
                <a:latin typeface="ＭＳ 明朝" panose="02020609040205080304" pitchFamily="17" charset="-128"/>
                <a:ea typeface="ＭＳ 明朝" panose="02020609040205080304" pitchFamily="17" charset="-128"/>
              </a:rPr>
              <a:t>3-5-8</a:t>
            </a:r>
            <a:r>
              <a:rPr lang="ja-JP" altLang="en-US" dirty="0" smtClean="0">
                <a:latin typeface="ＭＳ 明朝" panose="02020609040205080304" pitchFamily="17" charset="-128"/>
                <a:ea typeface="ＭＳ 明朝" panose="02020609040205080304" pitchFamily="17" charset="-128"/>
              </a:rPr>
              <a:t>　機械</a:t>
            </a:r>
            <a:r>
              <a:rPr lang="ja-JP" altLang="en-US" dirty="0">
                <a:latin typeface="ＭＳ 明朝" panose="02020609040205080304" pitchFamily="17" charset="-128"/>
                <a:ea typeface="ＭＳ 明朝" panose="02020609040205080304" pitchFamily="17" charset="-128"/>
              </a:rPr>
              <a:t>振興</a:t>
            </a:r>
            <a:r>
              <a:rPr lang="ja-JP" altLang="en-US" dirty="0" smtClean="0">
                <a:latin typeface="ＭＳ 明朝" panose="02020609040205080304" pitchFamily="17" charset="-128"/>
                <a:ea typeface="ＭＳ 明朝" panose="02020609040205080304" pitchFamily="17" charset="-128"/>
              </a:rPr>
              <a:t>会館</a:t>
            </a:r>
            <a:r>
              <a:rPr lang="en-US" altLang="ja-JP" dirty="0" smtClean="0">
                <a:latin typeface="ＭＳ 明朝" panose="02020609040205080304" pitchFamily="17" charset="-128"/>
                <a:ea typeface="ＭＳ 明朝" panose="02020609040205080304" pitchFamily="17" charset="-128"/>
              </a:rPr>
              <a:t>204</a:t>
            </a:r>
          </a:p>
          <a:p>
            <a:r>
              <a:rPr kumimoji="1" lang="ja-JP" altLang="en-US" dirty="0" smtClean="0">
                <a:latin typeface="ＭＳ 明朝" panose="02020609040205080304" pitchFamily="17" charset="-128"/>
                <a:ea typeface="ＭＳ 明朝" panose="02020609040205080304" pitchFamily="17" charset="-128"/>
              </a:rPr>
              <a:t>　　</a:t>
            </a:r>
            <a:r>
              <a:rPr kumimoji="1" lang="en-US" altLang="ja-JP" dirty="0" smtClean="0">
                <a:latin typeface="ＭＳ 明朝" panose="02020609040205080304" pitchFamily="17" charset="-128"/>
                <a:ea typeface="ＭＳ 明朝" panose="02020609040205080304" pitchFamily="17" charset="-128"/>
              </a:rPr>
              <a:t>TEL/FAX</a:t>
            </a:r>
            <a:r>
              <a:rPr kumimoji="1" lang="ja-JP" altLang="en-US" dirty="0">
                <a:latin typeface="ＭＳ 明朝" panose="02020609040205080304" pitchFamily="17" charset="-128"/>
                <a:ea typeface="ＭＳ 明朝" panose="02020609040205080304" pitchFamily="17" charset="-128"/>
              </a:rPr>
              <a:t>　</a:t>
            </a:r>
            <a:r>
              <a:rPr kumimoji="1" lang="en-US" altLang="ja-JP" dirty="0" smtClean="0">
                <a:latin typeface="ＭＳ 明朝" panose="02020609040205080304" pitchFamily="17" charset="-128"/>
                <a:ea typeface="ＭＳ 明朝" panose="02020609040205080304" pitchFamily="17" charset="-128"/>
              </a:rPr>
              <a:t>03-3435-8083</a:t>
            </a:r>
          </a:p>
          <a:p>
            <a:r>
              <a:rPr lang="ja-JP" altLang="en-US" dirty="0" smtClean="0">
                <a:latin typeface="ＭＳ 明朝" panose="02020609040205080304" pitchFamily="17" charset="-128"/>
                <a:ea typeface="ＭＳ 明朝" panose="02020609040205080304" pitchFamily="17" charset="-128"/>
              </a:rPr>
              <a:t>　　</a:t>
            </a:r>
            <a:r>
              <a:rPr lang="en-US" altLang="ja-JP" dirty="0" smtClean="0">
                <a:latin typeface="ＭＳ 明朝" panose="02020609040205080304" pitchFamily="17" charset="-128"/>
                <a:ea typeface="ＭＳ 明朝" panose="02020609040205080304" pitchFamily="17" charset="-128"/>
              </a:rPr>
              <a:t>URL</a:t>
            </a:r>
            <a:r>
              <a:rPr lang="ja-JP" altLang="en-US" dirty="0" smtClean="0">
                <a:latin typeface="ＭＳ 明朝" panose="02020609040205080304" pitchFamily="17" charset="-128"/>
                <a:ea typeface="ＭＳ 明朝" panose="02020609040205080304" pitchFamily="17" charset="-128"/>
              </a:rPr>
              <a:t>：</a:t>
            </a:r>
            <a:r>
              <a:rPr lang="en-US" altLang="ja-JP" dirty="0" smtClean="0">
                <a:latin typeface="ＭＳ 明朝" panose="02020609040205080304" pitchFamily="17" charset="-128"/>
                <a:ea typeface="ＭＳ 明朝" panose="02020609040205080304" pitchFamily="17" charset="-128"/>
              </a:rPr>
              <a:t>http://www.j-oma.jp</a:t>
            </a:r>
            <a:endParaRPr kumimoji="1" lang="ja-JP" altLang="en-US" dirty="0">
              <a:latin typeface="ＭＳ 明朝" panose="02020609040205080304" pitchFamily="17" charset="-128"/>
              <a:ea typeface="ＭＳ 明朝" panose="02020609040205080304" pitchFamily="17" charset="-128"/>
            </a:endParaRPr>
          </a:p>
        </p:txBody>
      </p:sp>
      <p:pic>
        <p:nvPicPr>
          <p:cNvPr id="4" name="図 3"/>
          <p:cNvPicPr>
            <a:picLocks noChangeAspect="1"/>
          </p:cNvPicPr>
          <p:nvPr/>
        </p:nvPicPr>
        <p:blipFill>
          <a:blip r:embed="rId2">
            <a:duotone>
              <a:schemeClr val="accent1">
                <a:shade val="45000"/>
                <a:satMod val="135000"/>
              </a:schemeClr>
              <a:prstClr val="white"/>
            </a:duotone>
          </a:blip>
          <a:stretch>
            <a:fillRect/>
          </a:stretch>
        </p:blipFill>
        <p:spPr>
          <a:xfrm>
            <a:off x="611560" y="1417199"/>
            <a:ext cx="495409" cy="571641"/>
          </a:xfrm>
          <a:prstGeom prst="rect">
            <a:avLst/>
          </a:prstGeom>
        </p:spPr>
      </p:pic>
    </p:spTree>
    <p:extLst>
      <p:ext uri="{BB962C8B-B14F-4D97-AF65-F5344CB8AC3E}">
        <p14:creationId xmlns:p14="http://schemas.microsoft.com/office/powerpoint/2010/main" val="1764146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496944" cy="5616624"/>
          </a:xfrm>
        </p:spPr>
        <p:txBody>
          <a:bodyPr anchor="t">
            <a:normAutofit/>
          </a:bodyPr>
          <a:lstStyle/>
          <a:p>
            <a:pPr algn="l" defTabSz="182563"/>
            <a:r>
              <a:rPr lang="ja-JP" altLang="ja-JP" sz="1600" dirty="0">
                <a:latin typeface="ＭＳ Ｐ明朝" panose="02020600040205080304" pitchFamily="18" charset="-128"/>
                <a:ea typeface="ＭＳ Ｐ明朝" panose="02020600040205080304" pitchFamily="18" charset="-128"/>
              </a:rPr>
              <a:t>名　称　</a:t>
            </a:r>
            <a:r>
              <a:rPr lang="en-US" altLang="ja-JP" sz="1600" dirty="0" smtClean="0">
                <a:latin typeface="ＭＳ Ｐ明朝" panose="02020600040205080304" pitchFamily="18" charset="-128"/>
                <a:ea typeface="ＭＳ Ｐ明朝" panose="02020600040205080304" pitchFamily="18" charset="-128"/>
              </a:rPr>
              <a:t>				</a:t>
            </a:r>
            <a:r>
              <a:rPr lang="ja-JP" altLang="ja-JP"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t>
            </a:r>
            <a:r>
              <a:rPr lang="ja-JP" altLang="ja-JP" sz="1600" dirty="0" smtClean="0">
                <a:latin typeface="ＭＳ Ｐ明朝" panose="02020600040205080304" pitchFamily="18" charset="-128"/>
                <a:ea typeface="ＭＳ Ｐ明朝" panose="02020600040205080304" pitchFamily="18" charset="-128"/>
              </a:rPr>
              <a:t>日本光学測定機工業会</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zh-CN" altLang="en-US" sz="1600" dirty="0" smtClean="0">
                <a:latin typeface="ＭＳ Ｐ明朝" panose="02020600040205080304" pitchFamily="18" charset="-128"/>
                <a:ea typeface="ＭＳ Ｐ明朝" panose="02020600040205080304" pitchFamily="18" charset="-128"/>
              </a:rPr>
              <a:t>英文名称</a:t>
            </a:r>
            <a:r>
              <a:rPr lang="en-US" altLang="zh-CN" sz="1600" dirty="0" smtClean="0">
                <a:latin typeface="ＭＳ Ｐ明朝" panose="02020600040205080304" pitchFamily="18" charset="-128"/>
                <a:ea typeface="ＭＳ Ｐ明朝" panose="02020600040205080304" pitchFamily="18" charset="-128"/>
              </a:rPr>
              <a:t>			</a:t>
            </a:r>
            <a:r>
              <a:rPr lang="zh-CN" altLang="en-US" sz="1600" dirty="0" smtClean="0">
                <a:latin typeface="ＭＳ Ｐ明朝" panose="02020600040205080304" pitchFamily="18" charset="-128"/>
                <a:ea typeface="ＭＳ Ｐ明朝" panose="02020600040205080304" pitchFamily="18" charset="-128"/>
              </a:rPr>
              <a:t>：</a:t>
            </a:r>
            <a:r>
              <a:rPr lang="en-US" altLang="zh-CN" sz="1600" dirty="0">
                <a:latin typeface="ＭＳ Ｐ明朝" panose="02020600040205080304" pitchFamily="18" charset="-128"/>
                <a:ea typeface="ＭＳ Ｐ明朝" panose="02020600040205080304" pitchFamily="18" charset="-128"/>
              </a:rPr>
              <a:t>	</a:t>
            </a:r>
            <a:r>
              <a:rPr lang="zh-CN" altLang="en-US" sz="1600" dirty="0" smtClean="0">
                <a:latin typeface="ＭＳ Ｐ明朝" panose="02020600040205080304" pitchFamily="18" charset="-128"/>
                <a:ea typeface="ＭＳ Ｐ明朝" panose="02020600040205080304" pitchFamily="18" charset="-128"/>
              </a:rPr>
              <a:t>Ｊａｐａｎ</a:t>
            </a:r>
            <a:r>
              <a:rPr lang="zh-CN" altLang="en-US" sz="1600" dirty="0">
                <a:latin typeface="ＭＳ Ｐ明朝" panose="02020600040205080304" pitchFamily="18" charset="-128"/>
                <a:ea typeface="ＭＳ Ｐ明朝" panose="02020600040205080304" pitchFamily="18" charset="-128"/>
              </a:rPr>
              <a:t>　Ｏｐｔｉｃａｌ　</a:t>
            </a:r>
            <a:r>
              <a:rPr lang="zh-CN" altLang="en-US" sz="1600" dirty="0" smtClean="0">
                <a:latin typeface="ＭＳ Ｐ明朝" panose="02020600040205080304" pitchFamily="18" charset="-128"/>
                <a:ea typeface="ＭＳ Ｐ明朝" panose="02020600040205080304" pitchFamily="18" charset="-128"/>
              </a:rPr>
              <a:t>ＭｅａｓｕｒｒｉｎｇＩｎｓｕｔｒｕｍｅｎｔｓ</a:t>
            </a:r>
            <a:r>
              <a:rPr lang="ja-JP" altLang="en-US" sz="1600" dirty="0" smtClean="0">
                <a:latin typeface="ＭＳ Ｐ明朝" panose="02020600040205080304" pitchFamily="18" charset="-128"/>
                <a:ea typeface="ＭＳ Ｐ明朝" panose="02020600040205080304" pitchFamily="18" charset="-128"/>
              </a:rPr>
              <a:t>　</a:t>
            </a:r>
            <a:r>
              <a:rPr lang="zh-CN" altLang="en-US" sz="1600" dirty="0" smtClean="0">
                <a:latin typeface="ＭＳ Ｐ明朝" panose="02020600040205080304" pitchFamily="18" charset="-128"/>
                <a:ea typeface="ＭＳ Ｐ明朝" panose="02020600040205080304" pitchFamily="18" charset="-128"/>
              </a:rPr>
              <a:t>Ｍａｎｕｆａｃｔｕｒｅｒｓ‘Ａｓｓｏｃｉａｔｉｏｎ</a:t>
            </a:r>
            <a:r>
              <a:rPr lang="en-US" altLang="zh-CN" sz="1600" dirty="0" smtClean="0">
                <a:latin typeface="ＭＳ Ｐ明朝" panose="02020600040205080304" pitchFamily="18" charset="-128"/>
                <a:ea typeface="ＭＳ Ｐ明朝" panose="02020600040205080304" pitchFamily="18" charset="-128"/>
              </a:rPr>
              <a:t/>
            </a:r>
            <a:br>
              <a:rPr lang="en-US" altLang="zh-CN" sz="1600" dirty="0" smtClean="0">
                <a:latin typeface="ＭＳ Ｐ明朝" panose="02020600040205080304" pitchFamily="18" charset="-128"/>
                <a:ea typeface="ＭＳ Ｐ明朝" panose="02020600040205080304" pitchFamily="18" charset="-128"/>
              </a:rPr>
            </a:br>
            <a:r>
              <a:rPr lang="zh-CN" altLang="en-US" sz="1600" dirty="0">
                <a:latin typeface="ＭＳ Ｐ明朝" panose="02020600040205080304" pitchFamily="18" charset="-128"/>
                <a:ea typeface="ＭＳ Ｐ明朝" panose="02020600040205080304" pitchFamily="18" charset="-128"/>
              </a:rPr>
              <a:t/>
            </a:r>
            <a:br>
              <a:rPr lang="zh-CN" altLang="en-US" sz="1600" dirty="0">
                <a:latin typeface="ＭＳ Ｐ明朝" panose="02020600040205080304" pitchFamily="18" charset="-128"/>
                <a:ea typeface="ＭＳ Ｐ明朝" panose="02020600040205080304" pitchFamily="18" charset="-128"/>
              </a:rPr>
            </a:br>
            <a:r>
              <a:rPr lang="zh-CN" altLang="en-US" sz="1600" dirty="0">
                <a:latin typeface="ＭＳ Ｐ明朝" panose="02020600040205080304" pitchFamily="18" charset="-128"/>
                <a:ea typeface="ＭＳ Ｐ明朝" panose="02020600040205080304" pitchFamily="18" charset="-128"/>
              </a:rPr>
              <a:t>略　称　</a:t>
            </a:r>
            <a:r>
              <a:rPr lang="en-US" altLang="zh-CN" sz="1600" dirty="0" smtClean="0">
                <a:latin typeface="ＭＳ Ｐ明朝" panose="02020600040205080304" pitchFamily="18" charset="-128"/>
                <a:ea typeface="ＭＳ Ｐ明朝" panose="02020600040205080304" pitchFamily="18" charset="-128"/>
              </a:rPr>
              <a:t>				</a:t>
            </a:r>
            <a:r>
              <a:rPr lang="zh-CN" altLang="en-US" sz="1600" dirty="0" smtClean="0">
                <a:latin typeface="ＭＳ Ｐ明朝" panose="02020600040205080304" pitchFamily="18" charset="-128"/>
                <a:ea typeface="ＭＳ Ｐ明朝" panose="02020600040205080304" pitchFamily="18" charset="-128"/>
              </a:rPr>
              <a:t>：</a:t>
            </a:r>
            <a:r>
              <a:rPr lang="en-US" altLang="zh-CN" sz="1600" dirty="0">
                <a:latin typeface="ＭＳ Ｐ明朝" panose="02020600040205080304" pitchFamily="18" charset="-128"/>
                <a:ea typeface="ＭＳ Ｐ明朝" panose="02020600040205080304" pitchFamily="18" charset="-128"/>
              </a:rPr>
              <a:t>	</a:t>
            </a:r>
            <a:r>
              <a:rPr lang="zh-CN" altLang="en-US" sz="1600" dirty="0" smtClean="0">
                <a:latin typeface="ＭＳ Ｐ明朝" panose="02020600040205080304" pitchFamily="18" charset="-128"/>
                <a:ea typeface="ＭＳ Ｐ明朝" panose="02020600040205080304" pitchFamily="18" charset="-128"/>
              </a:rPr>
              <a:t>光</a:t>
            </a:r>
            <a:r>
              <a:rPr lang="zh-CN" altLang="en-US" sz="1600" dirty="0">
                <a:latin typeface="ＭＳ Ｐ明朝" panose="02020600040205080304" pitchFamily="18" charset="-128"/>
                <a:ea typeface="ＭＳ Ｐ明朝" panose="02020600040205080304" pitchFamily="18" charset="-128"/>
              </a:rPr>
              <a:t>　測　</a:t>
            </a:r>
            <a:r>
              <a:rPr lang="zh-CN" altLang="en-US" sz="1600" dirty="0" smtClean="0">
                <a:latin typeface="ＭＳ Ｐ明朝" panose="02020600040205080304" pitchFamily="18" charset="-128"/>
                <a:ea typeface="ＭＳ Ｐ明朝" panose="02020600040205080304" pitchFamily="18" charset="-128"/>
              </a:rPr>
              <a:t>工</a:t>
            </a:r>
            <a:r>
              <a:rPr lang="en-US" altLang="zh-CN" sz="1600" dirty="0" smtClean="0">
                <a:latin typeface="ＭＳ Ｐ明朝" panose="02020600040205080304" pitchFamily="18" charset="-128"/>
                <a:ea typeface="ＭＳ Ｐ明朝" panose="02020600040205080304" pitchFamily="18" charset="-128"/>
              </a:rPr>
              <a:t/>
            </a:r>
            <a:br>
              <a:rPr lang="en-US" altLang="zh-CN" sz="1600" dirty="0" smtClean="0">
                <a:latin typeface="ＭＳ Ｐ明朝" panose="02020600040205080304" pitchFamily="18" charset="-128"/>
                <a:ea typeface="ＭＳ Ｐ明朝" panose="02020600040205080304" pitchFamily="18" charset="-128"/>
              </a:rPr>
            </a:br>
            <a:r>
              <a:rPr lang="en-US" altLang="zh-CN" sz="1600" dirty="0" smtClean="0">
                <a:latin typeface="ＭＳ Ｐ明朝" panose="02020600040205080304" pitchFamily="18" charset="-128"/>
                <a:ea typeface="ＭＳ Ｐ明朝" panose="02020600040205080304" pitchFamily="18" charset="-128"/>
              </a:rPr>
              <a:t/>
            </a:r>
            <a:br>
              <a:rPr lang="en-US" altLang="zh-CN"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所在地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a:latin typeface="ＭＳ Ｐ明朝" panose="02020600040205080304" pitchFamily="18" charset="-128"/>
                <a:ea typeface="ＭＳ Ｐ明朝" panose="02020600040205080304" pitchFamily="18" charset="-128"/>
              </a:rPr>
              <a:t>105</a:t>
            </a:r>
            <a:r>
              <a:rPr lang="ja-JP" altLang="en-US" sz="1600" dirty="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0011</a:t>
            </a:r>
            <a:r>
              <a:rPr lang="zh-TW" altLang="en-US" sz="1600" dirty="0">
                <a:latin typeface="ＭＳ Ｐ明朝" panose="02020600040205080304" pitchFamily="18" charset="-128"/>
                <a:ea typeface="ＭＳ Ｐ明朝" panose="02020600040205080304" pitchFamily="18" charset="-128"/>
              </a:rPr>
              <a:t>東京都港区芝公園３－５－８機械振興会館</a:t>
            </a:r>
            <a:r>
              <a:rPr lang="zh-TW" altLang="en-US" sz="1600" dirty="0" smtClean="0">
                <a:latin typeface="ＭＳ Ｐ明朝" panose="02020600040205080304" pitchFamily="18" charset="-128"/>
                <a:ea typeface="ＭＳ Ｐ明朝" panose="02020600040205080304" pitchFamily="18" charset="-128"/>
              </a:rPr>
              <a:t>２０４</a:t>
            </a: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r>
              <a:rPr lang="zh-TW" altLang="en-US" sz="1600" dirty="0">
                <a:latin typeface="ＭＳ Ｐ明朝" panose="02020600040205080304" pitchFamily="18" charset="-128"/>
                <a:ea typeface="ＭＳ Ｐ明朝" panose="02020600040205080304" pitchFamily="18" charset="-128"/>
              </a:rPr>
              <a:t>設　立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a:t>
            </a:r>
            <a:r>
              <a:rPr lang="en-US" altLang="zh-TW" sz="1600" dirty="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１９５９年</a:t>
            </a:r>
            <a:r>
              <a:rPr lang="ja-JP" altLang="en-US" sz="1600" dirty="0" smtClean="0">
                <a:latin typeface="ＭＳ Ｐ明朝" panose="02020600040205080304" pitchFamily="18" charset="-128"/>
                <a:ea typeface="ＭＳ Ｐ明朝" panose="02020600040205080304" pitchFamily="18" charset="-128"/>
              </a:rPr>
              <a:t>１</a:t>
            </a:r>
            <a:r>
              <a:rPr lang="ja-JP" altLang="en-US" sz="1600" dirty="0">
                <a:latin typeface="ＭＳ Ｐ明朝" panose="02020600040205080304" pitchFamily="18" charset="-128"/>
                <a:ea typeface="ＭＳ Ｐ明朝" panose="02020600040205080304" pitchFamily="18" charset="-128"/>
              </a:rPr>
              <a:t>１</a:t>
            </a:r>
            <a:r>
              <a:rPr lang="zh-TW" altLang="en-US" sz="1600" dirty="0" smtClean="0">
                <a:latin typeface="ＭＳ Ｐ明朝" panose="02020600040205080304" pitchFamily="18" charset="-128"/>
                <a:ea typeface="ＭＳ Ｐ明朝" panose="02020600040205080304" pitchFamily="18" charset="-128"/>
              </a:rPr>
              <a:t>月</a:t>
            </a:r>
            <a:r>
              <a:rPr lang="zh-TW" altLang="en-US" sz="1600" dirty="0">
                <a:latin typeface="ＭＳ Ｐ明朝" panose="02020600040205080304" pitchFamily="18" charset="-128"/>
                <a:ea typeface="ＭＳ Ｐ明朝" panose="02020600040205080304" pitchFamily="18" charset="-128"/>
              </a:rPr>
              <a:t>　（昭和３４年１１月</a:t>
            </a:r>
            <a:r>
              <a:rPr lang="zh-TW" altLang="en-US" sz="1600" dirty="0" smtClean="0">
                <a:latin typeface="ＭＳ Ｐ明朝" panose="02020600040205080304" pitchFamily="18" charset="-128"/>
                <a:ea typeface="ＭＳ Ｐ明朝" panose="02020600040205080304" pitchFamily="18" charset="-128"/>
              </a:rPr>
              <a:t>）</a:t>
            </a: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目　的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我が国</a:t>
            </a:r>
            <a:r>
              <a:rPr lang="ja-JP" altLang="en-US" sz="1600" dirty="0">
                <a:latin typeface="ＭＳ Ｐ明朝" panose="02020600040205080304" pitchFamily="18" charset="-128"/>
                <a:ea typeface="ＭＳ Ｐ明朝" panose="02020600040205080304" pitchFamily="18" charset="-128"/>
              </a:rPr>
              <a:t>に於ける光学・測定・画像機器工業の健全な進歩発展と</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業界</a:t>
            </a:r>
            <a:r>
              <a:rPr lang="ja-JP" altLang="en-US" sz="1600" dirty="0">
                <a:latin typeface="ＭＳ Ｐ明朝" panose="02020600040205080304" pitchFamily="18" charset="-128"/>
                <a:ea typeface="ＭＳ Ｐ明朝" panose="02020600040205080304" pitchFamily="18" charset="-128"/>
              </a:rPr>
              <a:t>の繁栄に寄</a:t>
            </a:r>
            <a:r>
              <a:rPr lang="ja-JP" altLang="en-US" sz="1600" dirty="0" smtClean="0">
                <a:latin typeface="ＭＳ Ｐ明朝" panose="02020600040205080304" pitchFamily="18" charset="-128"/>
                <a:ea typeface="ＭＳ Ｐ明朝" panose="02020600040205080304" pitchFamily="18" charset="-128"/>
              </a:rPr>
              <a:t>与すること</a:t>
            </a:r>
            <a:r>
              <a:rPr lang="ja-JP" altLang="en-US" sz="1600" dirty="0">
                <a:latin typeface="ＭＳ Ｐ明朝" panose="02020600040205080304" pitchFamily="18" charset="-128"/>
                <a:ea typeface="ＭＳ Ｐ明朝" panose="02020600040205080304" pitchFamily="18" charset="-128"/>
              </a:rPr>
              <a:t>を目的とする</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役　員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会</a:t>
            </a:r>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長</a:t>
            </a: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浜田　智秀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株）</a:t>
            </a:r>
            <a:r>
              <a:rPr lang="ja-JP" altLang="en-US" sz="1600" dirty="0" smtClean="0">
                <a:latin typeface="ＭＳ Ｐ明朝" panose="02020600040205080304" pitchFamily="18" charset="-128"/>
                <a:ea typeface="ＭＳ Ｐ明朝" panose="02020600040205080304" pitchFamily="18" charset="-128"/>
              </a:rPr>
              <a:t>ニコン　常務</a:t>
            </a:r>
            <a:r>
              <a:rPr lang="ja-JP" altLang="en-US" sz="1600" dirty="0">
                <a:latin typeface="ＭＳ Ｐ明朝" panose="02020600040205080304" pitchFamily="18" charset="-128"/>
                <a:ea typeface="ＭＳ Ｐ明朝" panose="02020600040205080304" pitchFamily="18" charset="-128"/>
              </a:rPr>
              <a:t>執行役員</a:t>
            </a:r>
            <a:r>
              <a:rPr lang="en-US" altLang="zh-CN" sz="1600" dirty="0" smtClean="0">
                <a:latin typeface="ＭＳ Ｐ明朝" panose="02020600040205080304" pitchFamily="18" charset="-128"/>
                <a:ea typeface="ＭＳ Ｐ明朝" panose="02020600040205080304" pitchFamily="18" charset="-128"/>
              </a:rPr>
              <a:t/>
            </a:r>
            <a:br>
              <a:rPr lang="en-US" altLang="zh-CN" sz="1600" dirty="0" smtClean="0">
                <a:latin typeface="ＭＳ Ｐ明朝" panose="02020600040205080304" pitchFamily="18" charset="-128"/>
                <a:ea typeface="ＭＳ Ｐ明朝" panose="02020600040205080304" pitchFamily="18" charset="-128"/>
              </a:rPr>
            </a:br>
            <a:r>
              <a:rPr lang="en-US" altLang="zh-CN"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副会長</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中川</a:t>
            </a:r>
            <a:r>
              <a:rPr lang="ja-JP" altLang="en-US" sz="1600" dirty="0">
                <a:latin typeface="ＭＳ Ｐ明朝" panose="02020600040205080304" pitchFamily="18" charset="-128"/>
                <a:ea typeface="ＭＳ Ｐ明朝" panose="02020600040205080304" pitchFamily="18" charset="-128"/>
              </a:rPr>
              <a:t>　徹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株）ミツトヨ </a:t>
            </a:r>
            <a:r>
              <a:rPr lang="ja-JP" altLang="en-US" sz="1600" dirty="0" smtClean="0">
                <a:latin typeface="ＭＳ Ｐ明朝" panose="02020600040205080304" pitchFamily="18" charset="-128"/>
                <a:ea typeface="ＭＳ Ｐ明朝" panose="02020600040205080304" pitchFamily="18" charset="-128"/>
              </a:rPr>
              <a:t>　代表取締役</a:t>
            </a:r>
            <a:r>
              <a:rPr lang="ja-JP" altLang="en-US" sz="1600" dirty="0">
                <a:latin typeface="ＭＳ Ｐ明朝" panose="02020600040205080304" pitchFamily="18" charset="-128"/>
                <a:ea typeface="ＭＳ Ｐ明朝" panose="02020600040205080304" pitchFamily="18" charset="-128"/>
              </a:rPr>
              <a:t>会</a:t>
            </a:r>
            <a:r>
              <a:rPr lang="ja-JP" altLang="en-US" sz="1600" dirty="0" smtClean="0">
                <a:latin typeface="ＭＳ Ｐ明朝" panose="02020600040205080304" pitchFamily="18" charset="-128"/>
                <a:ea typeface="ＭＳ Ｐ明朝" panose="02020600040205080304" pitchFamily="18" charset="-128"/>
              </a:rPr>
              <a:t>長</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監</a:t>
            </a:r>
            <a:r>
              <a:rPr lang="zh-TW" altLang="en-US" sz="1600" dirty="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 事</a:t>
            </a:r>
            <a:r>
              <a:rPr lang="en-US" altLang="zh-TW" sz="1600" dirty="0">
                <a:latin typeface="ＭＳ Ｐ明朝" panose="02020600040205080304" pitchFamily="18" charset="-128"/>
                <a:ea typeface="ＭＳ Ｐ明朝" panose="02020600040205080304" pitchFamily="18" charset="-128"/>
              </a:rPr>
              <a:t>	</a:t>
            </a:r>
            <a:r>
              <a:rPr lang="en-US" altLang="zh-TW" sz="1600" dirty="0" smtClean="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新川</a:t>
            </a:r>
            <a:r>
              <a:rPr lang="zh-TW" altLang="en-US" sz="1600" dirty="0">
                <a:latin typeface="ＭＳ Ｐ明朝" panose="02020600040205080304" pitchFamily="18" charset="-128"/>
                <a:ea typeface="ＭＳ Ｐ明朝" panose="02020600040205080304" pitchFamily="18" charset="-128"/>
              </a:rPr>
              <a:t>　雅幸　　</a:t>
            </a:r>
            <a:r>
              <a:rPr lang="en-US" altLang="zh-TW" sz="1600" dirty="0" smtClean="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中央</a:t>
            </a:r>
            <a:r>
              <a:rPr lang="zh-TW" altLang="en-US" sz="1600" dirty="0">
                <a:latin typeface="ＭＳ Ｐ明朝" panose="02020600040205080304" pitchFamily="18" charset="-128"/>
                <a:ea typeface="ＭＳ Ｐ明朝" panose="02020600040205080304" pitchFamily="18" charset="-128"/>
              </a:rPr>
              <a:t>精機（株</a:t>
            </a:r>
            <a:r>
              <a:rPr lang="zh-TW" altLang="en-US" sz="1600" dirty="0"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代表</a:t>
            </a:r>
            <a:r>
              <a:rPr lang="zh-TW" altLang="en-US" sz="1600" dirty="0">
                <a:latin typeface="ＭＳ Ｐ明朝" panose="02020600040205080304" pitchFamily="18" charset="-128"/>
                <a:ea typeface="ＭＳ Ｐ明朝" panose="02020600040205080304" pitchFamily="18" charset="-128"/>
              </a:rPr>
              <a:t>取締役</a:t>
            </a:r>
            <a:r>
              <a:rPr lang="zh-TW" altLang="en-US" sz="1600" dirty="0" smtClean="0">
                <a:latin typeface="ＭＳ Ｐ明朝" panose="02020600040205080304" pitchFamily="18" charset="-128"/>
                <a:ea typeface="ＭＳ Ｐ明朝" panose="02020600040205080304" pitchFamily="18" charset="-128"/>
              </a:rPr>
              <a:t>社長</a:t>
            </a: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理　 事　</a:t>
            </a:r>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久松　裕明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オリンパス（株）　科学国内内営業本部長</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理　 事</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小坂　伊一郎</a:t>
            </a:r>
            <a:r>
              <a:rPr lang="en-US" altLang="ja-JP" sz="1600" dirty="0" smtClean="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㈱小坂</a:t>
            </a:r>
            <a:r>
              <a:rPr lang="zh-TW" altLang="en-US" sz="1600" dirty="0">
                <a:latin typeface="ＭＳ Ｐ明朝" panose="02020600040205080304" pitchFamily="18" charset="-128"/>
                <a:ea typeface="ＭＳ Ｐ明朝" panose="02020600040205080304" pitchFamily="18" charset="-128"/>
              </a:rPr>
              <a:t>研究所	　	常務</a:t>
            </a:r>
            <a:r>
              <a:rPr lang="zh-TW" altLang="en-US" sz="1600" dirty="0" smtClean="0">
                <a:latin typeface="ＭＳ Ｐ明朝" panose="02020600040205080304" pitchFamily="18" charset="-128"/>
                <a:ea typeface="ＭＳ Ｐ明朝" panose="02020600040205080304" pitchFamily="18" charset="-128"/>
              </a:rPr>
              <a:t>取締役</a:t>
            </a: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r>
              <a:rPr lang="en-US" altLang="zh-TW" sz="1600" dirty="0">
                <a:latin typeface="ＭＳ Ｐ明朝" panose="02020600040205080304" pitchFamily="18" charset="-128"/>
                <a:ea typeface="ＭＳ Ｐ明朝" panose="02020600040205080304" pitchFamily="18" charset="-128"/>
              </a:rPr>
              <a:t>	</a:t>
            </a:r>
            <a:r>
              <a:rPr lang="en-US" altLang="zh-TW"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理　 事</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溝尻　旬</a:t>
            </a:r>
            <a:r>
              <a:rPr lang="en-US" altLang="ja-JP" sz="1600" dirty="0" smtClean="0">
                <a:latin typeface="ＭＳ Ｐ明朝" panose="02020600040205080304" pitchFamily="18" charset="-128"/>
                <a:ea typeface="ＭＳ Ｐ明朝" panose="02020600040205080304" pitchFamily="18" charset="-128"/>
              </a:rPr>
              <a:t>				</a:t>
            </a:r>
            <a:r>
              <a:rPr lang="zh-TW" altLang="en-US" sz="1600" dirty="0">
                <a:latin typeface="ＭＳ Ｐ明朝" panose="02020600040205080304" pitchFamily="18" charset="-128"/>
                <a:ea typeface="ＭＳ Ｐ明朝" panose="02020600040205080304" pitchFamily="18" charset="-128"/>
              </a:rPr>
              <a:t>㈱溝尻光学</a:t>
            </a:r>
            <a:r>
              <a:rPr lang="zh-TW" altLang="en-US" sz="1600" dirty="0" smtClean="0">
                <a:latin typeface="ＭＳ Ｐ明朝" panose="02020600040205080304" pitchFamily="18" charset="-128"/>
                <a:ea typeface="ＭＳ Ｐ明朝" panose="02020600040205080304" pitchFamily="18" charset="-128"/>
              </a:rPr>
              <a:t>工業所</a:t>
            </a:r>
            <a:r>
              <a:rPr lang="ja-JP" altLang="en-US" sz="1600" dirty="0" smtClean="0">
                <a:latin typeface="ＭＳ Ｐ明朝" panose="02020600040205080304" pitchFamily="18" charset="-128"/>
                <a:ea typeface="ＭＳ Ｐ明朝" panose="02020600040205080304" pitchFamily="18" charset="-128"/>
              </a:rPr>
              <a:t>　</a:t>
            </a:r>
            <a:r>
              <a:rPr lang="zh-TW" altLang="en-US" sz="1600" dirty="0">
                <a:latin typeface="ＭＳ Ｐ明朝" panose="02020600040205080304" pitchFamily="18" charset="-128"/>
                <a:ea typeface="ＭＳ Ｐ明朝" panose="02020600040205080304" pitchFamily="18" charset="-128"/>
              </a:rPr>
              <a:t>	代表取締役社長</a:t>
            </a: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en-US" altLang="ja-JP" sz="1600" dirty="0">
                <a:latin typeface="ＭＳ Ｐ明朝" panose="02020600040205080304" pitchFamily="18" charset="-128"/>
                <a:ea typeface="ＭＳ Ｐ明朝" panose="02020600040205080304" pitchFamily="18" charset="-128"/>
              </a:rPr>
              <a:t>	</a:t>
            </a:r>
            <a:r>
              <a:rPr lang="ja-JP" altLang="en-US"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zh-TW" altLang="en-US" sz="1600" dirty="0" smtClean="0">
                <a:latin typeface="ＭＳ Ｐ明朝" panose="02020600040205080304" pitchFamily="18" charset="-128"/>
                <a:ea typeface="ＭＳ Ｐ明朝" panose="02020600040205080304" pitchFamily="18" charset="-128"/>
              </a:rPr>
              <a:t>事務局長</a:t>
            </a:r>
            <a:r>
              <a:rPr lang="ja-JP" altLang="en-US"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en-US" altLang="ja-JP"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目黒　洋</a:t>
            </a: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r>
              <a:rPr lang="en-US" altLang="zh-TW" sz="1600" dirty="0" smtClean="0">
                <a:latin typeface="ＭＳ Ｐ明朝" panose="02020600040205080304" pitchFamily="18" charset="-128"/>
                <a:ea typeface="ＭＳ Ｐ明朝" panose="02020600040205080304" pitchFamily="18" charset="-128"/>
              </a:rPr>
              <a:t/>
            </a:r>
            <a:br>
              <a:rPr lang="en-US" altLang="zh-TW" sz="1600" dirty="0" smtClean="0">
                <a:latin typeface="ＭＳ Ｐ明朝" panose="02020600040205080304" pitchFamily="18" charset="-128"/>
                <a:ea typeface="ＭＳ Ｐ明朝" panose="02020600040205080304" pitchFamily="18" charset="-128"/>
              </a:rPr>
            </a:br>
            <a:endParaRPr kumimoji="1" lang="ja-JP" altLang="en-US"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196906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251520" y="476672"/>
            <a:ext cx="8784976" cy="6264696"/>
          </a:xfrm>
        </p:spPr>
        <p:txBody>
          <a:bodyPr anchor="t">
            <a:normAutofit/>
          </a:bodyPr>
          <a:lstStyle/>
          <a:p>
            <a:pPr algn="l" defTabSz="179388"/>
            <a:r>
              <a:rPr lang="ja-JP" altLang="en-US" sz="1600" dirty="0" smtClean="0">
                <a:latin typeface="ＭＳ Ｐ明朝" panose="02020600040205080304" pitchFamily="18" charset="-128"/>
                <a:ea typeface="ＭＳ Ｐ明朝" panose="02020600040205080304" pitchFamily="18" charset="-128"/>
              </a:rPr>
              <a:t>会</a:t>
            </a:r>
            <a:r>
              <a:rPr lang="ja-JP" altLang="en-US" sz="1600" dirty="0">
                <a:latin typeface="ＭＳ Ｐ明朝" panose="02020600040205080304" pitchFamily="18" charset="-128"/>
                <a:ea typeface="ＭＳ Ｐ明朝" panose="02020600040205080304" pitchFamily="18" charset="-128"/>
              </a:rPr>
              <a:t>　員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本会</a:t>
            </a:r>
            <a:r>
              <a:rPr lang="ja-JP" altLang="en-US" sz="1600" dirty="0">
                <a:latin typeface="ＭＳ Ｐ明朝" panose="02020600040205080304" pitchFamily="18" charset="-128"/>
                <a:ea typeface="ＭＳ Ｐ明朝" panose="02020600040205080304" pitchFamily="18" charset="-128"/>
              </a:rPr>
              <a:t>の会員は、正会員・賛助会員・特別会員、準賛助会員とし、正会員を</a:t>
            </a:r>
            <a:r>
              <a:rPr lang="ja-JP" altLang="en-US" sz="1600" dirty="0" smtClean="0">
                <a:latin typeface="ＭＳ Ｐ明朝" panose="02020600040205080304" pitchFamily="18" charset="-128"/>
                <a:ea typeface="ＭＳ Ｐ明朝" panose="02020600040205080304" pitchFamily="18" charset="-128"/>
              </a:rPr>
              <a:t>もって</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民法上の社員</a:t>
            </a:r>
            <a:r>
              <a:rPr lang="ja-JP" altLang="en-US" sz="1600" dirty="0">
                <a:latin typeface="ＭＳ Ｐ明朝" panose="02020600040205080304" pitchFamily="18" charset="-128"/>
                <a:ea typeface="ＭＳ Ｐ明朝" panose="02020600040205080304" pitchFamily="18" charset="-128"/>
              </a:rPr>
              <a:t>とする</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正 会 </a:t>
            </a:r>
            <a:r>
              <a:rPr lang="ja-JP" altLang="en-US" sz="1600" dirty="0" smtClean="0">
                <a:latin typeface="ＭＳ Ｐ明朝" panose="02020600040205080304" pitchFamily="18" charset="-128"/>
                <a:ea typeface="ＭＳ Ｐ明朝" panose="02020600040205080304" pitchFamily="18" charset="-128"/>
              </a:rPr>
              <a:t>員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正会員</a:t>
            </a:r>
            <a:r>
              <a:rPr lang="ja-JP" altLang="en-US" sz="1600" dirty="0">
                <a:latin typeface="ＭＳ Ｐ明朝" panose="02020600040205080304" pitchFamily="18" charset="-128"/>
                <a:ea typeface="ＭＳ Ｐ明朝" panose="02020600040205080304" pitchFamily="18" charset="-128"/>
              </a:rPr>
              <a:t>は原則として本会の目的に賛同する光学・測定・画像機器の国内製造業者</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外国メーカー</a:t>
            </a:r>
            <a:r>
              <a:rPr lang="ja-JP" altLang="en-US" sz="1600" dirty="0">
                <a:latin typeface="ＭＳ Ｐ明朝" panose="02020600040205080304" pitchFamily="18" charset="-128"/>
                <a:ea typeface="ＭＳ Ｐ明朝" panose="02020600040205080304" pitchFamily="18" charset="-128"/>
              </a:rPr>
              <a:t>の法人、外国メーカーの総代理店をもって組織する</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ja-JP" altLang="en-US" sz="1600" dirty="0" smtClean="0">
                <a:latin typeface="ＭＳ Ｐ明朝" panose="02020600040205080304" pitchFamily="18" charset="-128"/>
                <a:ea typeface="ＭＳ Ｐ明朝" panose="02020600040205080304" pitchFamily="18" charset="-128"/>
              </a:rPr>
              <a:t>　　６社</a:t>
            </a:r>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オリンパス</a:t>
            </a:r>
            <a:r>
              <a:rPr lang="ja-JP" altLang="en-US" sz="1600" dirty="0">
                <a:latin typeface="ＭＳ Ｐ明朝" panose="02020600040205080304" pitchFamily="18" charset="-128"/>
                <a:ea typeface="ＭＳ Ｐ明朝" panose="02020600040205080304" pitchFamily="18" charset="-128"/>
              </a:rPr>
              <a:t>（株</a:t>
            </a:r>
            <a:r>
              <a:rPr lang="ja-JP" altLang="en-US" sz="1600" dirty="0" smtClean="0">
                <a:latin typeface="ＭＳ Ｐ明朝" panose="02020600040205080304" pitchFamily="18" charset="-128"/>
                <a:ea typeface="ＭＳ Ｐ明朝" panose="02020600040205080304" pitchFamily="18" charset="-128"/>
              </a:rPr>
              <a:t>） ・ （株</a:t>
            </a:r>
            <a:r>
              <a:rPr lang="ja-JP" altLang="en-US" sz="1600" dirty="0">
                <a:latin typeface="ＭＳ Ｐ明朝" panose="02020600040205080304" pitchFamily="18" charset="-128"/>
                <a:ea typeface="ＭＳ Ｐ明朝" panose="02020600040205080304" pitchFamily="18" charset="-128"/>
              </a:rPr>
              <a:t>）小坂</a:t>
            </a:r>
            <a:r>
              <a:rPr lang="ja-JP" altLang="en-US" sz="1600" dirty="0" smtClean="0">
                <a:latin typeface="ＭＳ Ｐ明朝" panose="02020600040205080304" pitchFamily="18" charset="-128"/>
                <a:ea typeface="ＭＳ Ｐ明朝" panose="02020600040205080304" pitchFamily="18" charset="-128"/>
              </a:rPr>
              <a:t>研究所 ・ 中央</a:t>
            </a:r>
            <a:r>
              <a:rPr lang="ja-JP" altLang="en-US" sz="1600" dirty="0">
                <a:latin typeface="ＭＳ Ｐ明朝" panose="02020600040205080304" pitchFamily="18" charset="-128"/>
                <a:ea typeface="ＭＳ Ｐ明朝" panose="02020600040205080304" pitchFamily="18" charset="-128"/>
              </a:rPr>
              <a:t>精機（</a:t>
            </a:r>
            <a:r>
              <a:rPr lang="ja-JP" altLang="en-US" sz="1600" dirty="0" smtClean="0">
                <a:latin typeface="ＭＳ Ｐ明朝" panose="02020600040205080304" pitchFamily="18" charset="-128"/>
                <a:ea typeface="ＭＳ Ｐ明朝" panose="02020600040205080304" pitchFamily="18" charset="-128"/>
              </a:rPr>
              <a:t>株）</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株）</a:t>
            </a:r>
            <a:r>
              <a:rPr lang="ja-JP" altLang="en-US" sz="1600" dirty="0" smtClean="0">
                <a:latin typeface="ＭＳ Ｐ明朝" panose="02020600040205080304" pitchFamily="18" charset="-128"/>
                <a:ea typeface="ＭＳ Ｐ明朝" panose="02020600040205080304" pitchFamily="18" charset="-128"/>
              </a:rPr>
              <a:t>ニコン ・ （</a:t>
            </a:r>
            <a:r>
              <a:rPr lang="ja-JP" altLang="en-US" sz="1600" dirty="0">
                <a:latin typeface="ＭＳ Ｐ明朝" panose="02020600040205080304" pitchFamily="18" charset="-128"/>
                <a:ea typeface="ＭＳ Ｐ明朝" panose="02020600040205080304" pitchFamily="18" charset="-128"/>
              </a:rPr>
              <a:t>株）</a:t>
            </a:r>
            <a:r>
              <a:rPr lang="ja-JP" altLang="en-US" sz="1600" dirty="0" smtClean="0">
                <a:latin typeface="ＭＳ Ｐ明朝" panose="02020600040205080304" pitchFamily="18" charset="-128"/>
                <a:ea typeface="ＭＳ Ｐ明朝" panose="02020600040205080304" pitchFamily="18" charset="-128"/>
              </a:rPr>
              <a:t>ミツトヨ ・ （株）溝</a:t>
            </a:r>
            <a:r>
              <a:rPr lang="ja-JP" altLang="en-US" sz="1600" dirty="0">
                <a:latin typeface="ＭＳ Ｐ明朝" panose="02020600040205080304" pitchFamily="18" charset="-128"/>
                <a:ea typeface="ＭＳ Ｐ明朝" panose="02020600040205080304" pitchFamily="18" charset="-128"/>
              </a:rPr>
              <a:t>尻光学</a:t>
            </a:r>
            <a:r>
              <a:rPr lang="ja-JP" altLang="en-US" sz="1600" dirty="0" smtClean="0">
                <a:latin typeface="ＭＳ Ｐ明朝" panose="02020600040205080304" pitchFamily="18" charset="-128"/>
                <a:ea typeface="ＭＳ Ｐ明朝" panose="02020600040205080304" pitchFamily="18" charset="-128"/>
              </a:rPr>
              <a:t>工業所</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賛助</a:t>
            </a:r>
            <a:r>
              <a:rPr lang="ja-JP" altLang="en-US" sz="1600" dirty="0" smtClean="0">
                <a:latin typeface="ＭＳ Ｐ明朝" panose="02020600040205080304" pitchFamily="18" charset="-128"/>
                <a:ea typeface="ＭＳ Ｐ明朝" panose="02020600040205080304" pitchFamily="18" charset="-128"/>
              </a:rPr>
              <a:t>会員</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賛助</a:t>
            </a:r>
            <a:r>
              <a:rPr lang="ja-JP" altLang="en-US" sz="1600" dirty="0">
                <a:latin typeface="ＭＳ Ｐ明朝" panose="02020600040205080304" pitchFamily="18" charset="-128"/>
                <a:ea typeface="ＭＳ Ｐ明朝" panose="02020600040205080304" pitchFamily="18" charset="-128"/>
              </a:rPr>
              <a:t>会員は光学・測定・画像機器の国内関係事業者であって</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本会</a:t>
            </a:r>
            <a:r>
              <a:rPr lang="ja-JP" altLang="en-US" sz="1600" dirty="0">
                <a:latin typeface="ＭＳ Ｐ明朝" panose="02020600040205080304" pitchFamily="18" charset="-128"/>
                <a:ea typeface="ＭＳ Ｐ明朝" panose="02020600040205080304" pitchFamily="18" charset="-128"/>
              </a:rPr>
              <a:t>の目的を理解し</a:t>
            </a:r>
            <a:r>
              <a:rPr lang="ja-JP" altLang="en-US" sz="1600" dirty="0" smtClean="0">
                <a:latin typeface="ＭＳ Ｐ明朝" panose="02020600040205080304" pitchFamily="18" charset="-128"/>
                <a:ea typeface="ＭＳ Ｐ明朝" panose="02020600040205080304" pitchFamily="18" charset="-128"/>
              </a:rPr>
              <a:t>、賛同する</a:t>
            </a:r>
            <a:r>
              <a:rPr lang="ja-JP" altLang="en-US" sz="1600" dirty="0">
                <a:latin typeface="ＭＳ Ｐ明朝" panose="02020600040205080304" pitchFamily="18" charset="-128"/>
                <a:ea typeface="ＭＳ Ｐ明朝" panose="02020600040205080304" pitchFamily="18" charset="-128"/>
              </a:rPr>
              <a:t>法人をもって組織する</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ja-JP" altLang="en-US" sz="1600" dirty="0" smtClean="0">
                <a:latin typeface="ＭＳ Ｐ明朝" panose="02020600040205080304" pitchFamily="18" charset="-128"/>
                <a:ea typeface="ＭＳ Ｐ明朝" panose="02020600040205080304" pitchFamily="18" charset="-128"/>
              </a:rPr>
              <a:t>　</a:t>
            </a:r>
            <a:r>
              <a:rPr lang="ja-JP" altLang="en-US" sz="1600" dirty="0">
                <a:latin typeface="ＭＳ Ｐ明朝" panose="02020600040205080304" pitchFamily="18" charset="-128"/>
                <a:ea typeface="ＭＳ Ｐ明朝" panose="02020600040205080304" pitchFamily="18" charset="-128"/>
              </a:rPr>
              <a:t>１７</a:t>
            </a:r>
            <a:r>
              <a:rPr lang="ja-JP" altLang="en-US" sz="1600" dirty="0" smtClean="0">
                <a:latin typeface="ＭＳ Ｐ明朝" panose="02020600040205080304" pitchFamily="18" charset="-128"/>
                <a:ea typeface="ＭＳ Ｐ明朝" panose="02020600040205080304" pitchFamily="18" charset="-128"/>
              </a:rPr>
              <a:t>社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日本</a:t>
            </a:r>
            <a:r>
              <a:rPr lang="ja-JP" altLang="en-US" sz="1600" dirty="0">
                <a:latin typeface="ＭＳ Ｐ明朝" panose="02020600040205080304" pitchFamily="18" charset="-128"/>
                <a:ea typeface="ＭＳ Ｐ明朝" panose="02020600040205080304" pitchFamily="18" charset="-128"/>
              </a:rPr>
              <a:t>ヴィジョン・</a:t>
            </a:r>
            <a:r>
              <a:rPr lang="ja-JP" altLang="en-US" sz="1600" dirty="0" smtClean="0">
                <a:latin typeface="ＭＳ Ｐ明朝" panose="02020600040205080304" pitchFamily="18" charset="-128"/>
                <a:ea typeface="ＭＳ Ｐ明朝" panose="02020600040205080304" pitchFamily="18" charset="-128"/>
              </a:rPr>
              <a:t>エンジニアリング㈱ ・ ㈱昭和サイエンス ・ ㈱菱光社 ・ ㈱ルケオ</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三</a:t>
            </a:r>
            <a:r>
              <a:rPr lang="ja-JP" altLang="en-US" sz="1600" dirty="0" smtClean="0">
                <a:latin typeface="ＭＳ Ｐ明朝" panose="02020600040205080304" pitchFamily="18" charset="-128"/>
                <a:ea typeface="ＭＳ Ｐ明朝" panose="02020600040205080304" pitchFamily="18" charset="-128"/>
              </a:rPr>
              <a:t>啓 ･ 昭和オプトロニクス ㈱ ・ ㈱フローベル ・ パール</a:t>
            </a:r>
            <a:r>
              <a:rPr lang="ja-JP" altLang="en-US" sz="1600" dirty="0">
                <a:latin typeface="ＭＳ Ｐ明朝" panose="02020600040205080304" pitchFamily="18" charset="-128"/>
                <a:ea typeface="ＭＳ Ｐ明朝" panose="02020600040205080304" pitchFamily="18" charset="-128"/>
              </a:rPr>
              <a:t>光学</a:t>
            </a:r>
            <a:r>
              <a:rPr lang="ja-JP" altLang="en-US" sz="1600" dirty="0" smtClean="0">
                <a:latin typeface="ＭＳ Ｐ明朝" panose="02020600040205080304" pitchFamily="18" charset="-128"/>
                <a:ea typeface="ＭＳ Ｐ明朝" panose="02020600040205080304" pitchFamily="18" charset="-128"/>
              </a:rPr>
              <a:t>工業㈱ </a:t>
            </a:r>
            <a:r>
              <a:rPr lang="en-US" altLang="ja-JP" sz="1600" dirty="0">
                <a:latin typeface="ＭＳ Ｐ明朝" panose="02020600040205080304" pitchFamily="18" charset="-128"/>
                <a:ea typeface="ＭＳ Ｐ明朝" panose="02020600040205080304" pitchFamily="18" charset="-128"/>
              </a:rPr>
              <a:t/>
            </a:r>
            <a:br>
              <a:rPr lang="en-US" altLang="ja-JP" sz="1600" dirty="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カールツアイス㈱  ・ ＹＫＴ㈱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㈱光コム ・ 伯東㈱ ・ 三鷹光器㈱ ・</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コアーテック㈱ ・ ㈱アイゼン ・ ㈱オーツカ光学 ・ ㈱アドコールファーイースト</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特別</a:t>
            </a:r>
            <a:r>
              <a:rPr lang="ja-JP" altLang="en-US" sz="1600" dirty="0" smtClean="0">
                <a:latin typeface="ＭＳ Ｐ明朝" panose="02020600040205080304" pitchFamily="18" charset="-128"/>
                <a:ea typeface="ＭＳ Ｐ明朝" panose="02020600040205080304" pitchFamily="18" charset="-128"/>
              </a:rPr>
              <a:t>会員</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運営</a:t>
            </a:r>
            <a:r>
              <a:rPr lang="ja-JP" altLang="en-US" sz="1600" dirty="0">
                <a:latin typeface="ＭＳ Ｐ明朝" panose="02020600040205080304" pitchFamily="18" charset="-128"/>
                <a:ea typeface="ＭＳ Ｐ明朝" panose="02020600040205080304" pitchFamily="18" charset="-128"/>
              </a:rPr>
              <a:t>委員会と協議の上定めた活動に賛同した光学・測定・画像機器に関連</a:t>
            </a:r>
            <a:r>
              <a:rPr lang="ja-JP" altLang="en-US" sz="1600" dirty="0" smtClean="0">
                <a:latin typeface="ＭＳ Ｐ明朝" panose="02020600040205080304" pitchFamily="18" charset="-128"/>
                <a:ea typeface="ＭＳ Ｐ明朝" panose="02020600040205080304" pitchFamily="18" charset="-128"/>
              </a:rPr>
              <a:t>する</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団体および個人をもって</a:t>
            </a:r>
            <a:r>
              <a:rPr lang="ja-JP" altLang="en-US" sz="1600" dirty="0">
                <a:latin typeface="ＭＳ Ｐ明朝" panose="02020600040205080304" pitchFamily="18" charset="-128"/>
                <a:ea typeface="ＭＳ Ｐ明朝" panose="02020600040205080304" pitchFamily="18" charset="-128"/>
              </a:rPr>
              <a:t>組織する</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ja-JP" altLang="en-US" sz="1600" dirty="0" smtClean="0">
                <a:latin typeface="ＭＳ Ｐ明朝" panose="02020600040205080304" pitchFamily="18" charset="-128"/>
                <a:ea typeface="ＭＳ Ｐ明朝" panose="02020600040205080304" pitchFamily="18" charset="-128"/>
              </a:rPr>
              <a:t>　</a:t>
            </a:r>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１社</a:t>
            </a:r>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キヤノン㈱</a:t>
            </a:r>
            <a:r>
              <a:rPr lang="ja-JP" altLang="en-US" sz="1600" dirty="0">
                <a:latin typeface="ＭＳ Ｐ明朝" panose="02020600040205080304" pitchFamily="18" charset="-128"/>
                <a:ea typeface="ＭＳ Ｐ明朝" panose="02020600040205080304" pitchFamily="18" charset="-128"/>
              </a:rPr>
              <a:t>　生産技術</a:t>
            </a:r>
            <a:r>
              <a:rPr lang="ja-JP" altLang="en-US" sz="1600" dirty="0" smtClean="0">
                <a:latin typeface="ＭＳ Ｐ明朝" panose="02020600040205080304" pitchFamily="18" charset="-128"/>
                <a:ea typeface="ＭＳ Ｐ明朝" panose="02020600040205080304" pitchFamily="18" charset="-128"/>
              </a:rPr>
              <a:t>本部</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zh-CN" sz="1600" dirty="0" smtClean="0">
                <a:latin typeface="ＭＳ Ｐ明朝" panose="02020600040205080304" pitchFamily="18" charset="-128"/>
                <a:ea typeface="ＭＳ Ｐ明朝" panose="02020600040205080304" pitchFamily="18" charset="-128"/>
              </a:rPr>
              <a:t/>
            </a:r>
            <a:br>
              <a:rPr lang="en-US" altLang="zh-CN" sz="1600" dirty="0" smtClean="0">
                <a:latin typeface="ＭＳ Ｐ明朝" panose="02020600040205080304" pitchFamily="18" charset="-128"/>
                <a:ea typeface="ＭＳ Ｐ明朝" panose="02020600040205080304" pitchFamily="18" charset="-128"/>
              </a:rPr>
            </a:br>
            <a:r>
              <a:rPr lang="ja-JP" altLang="en-US" sz="1600" dirty="0">
                <a:latin typeface="ＭＳ Ｐ明朝" panose="02020600040205080304" pitchFamily="18" charset="-128"/>
                <a:ea typeface="ＭＳ Ｐ明朝" panose="02020600040205080304" pitchFamily="18" charset="-128"/>
              </a:rPr>
              <a:t>準賛助</a:t>
            </a:r>
            <a:r>
              <a:rPr lang="ja-JP" altLang="en-US" sz="1600" dirty="0" smtClean="0">
                <a:latin typeface="ＭＳ Ｐ明朝" panose="02020600040205080304" pitchFamily="18" charset="-128"/>
                <a:ea typeface="ＭＳ Ｐ明朝" panose="02020600040205080304" pitchFamily="18" charset="-128"/>
              </a:rPr>
              <a:t>会員</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本会</a:t>
            </a:r>
            <a:r>
              <a:rPr lang="ja-JP" altLang="en-US" sz="1600" dirty="0">
                <a:latin typeface="ＭＳ Ｐ明朝" panose="02020600040205080304" pitchFamily="18" charset="-128"/>
                <a:ea typeface="ＭＳ Ｐ明朝" panose="02020600040205080304" pitchFamily="18" charset="-128"/>
              </a:rPr>
              <a:t>の目的を理解し、これに協力する法人で、本会主催の展示会に出展</a:t>
            </a:r>
            <a:r>
              <a:rPr lang="ja-JP" altLang="en-US" sz="1600" dirty="0" smtClean="0">
                <a:latin typeface="ＭＳ Ｐ明朝" panose="02020600040205080304" pitchFamily="18" charset="-128"/>
                <a:ea typeface="ＭＳ Ｐ明朝" panose="02020600040205080304" pitchFamily="18" charset="-128"/>
              </a:rPr>
              <a:t>した</a:t>
            </a:r>
            <a:r>
              <a:rPr lang="en-US" altLang="ja-JP" sz="1600" dirty="0" smtClean="0">
                <a:latin typeface="ＭＳ Ｐ明朝" panose="02020600040205080304" pitchFamily="18" charset="-128"/>
                <a:ea typeface="ＭＳ Ｐ明朝" panose="02020600040205080304" pitchFamily="18" charset="-128"/>
              </a:rPr>
              <a:t/>
            </a:r>
            <a:br>
              <a:rPr lang="en-US" altLang="ja-JP" sz="1600" dirty="0" smtClean="0">
                <a:latin typeface="ＭＳ Ｐ明朝" panose="02020600040205080304" pitchFamily="18" charset="-128"/>
                <a:ea typeface="ＭＳ Ｐ明朝" panose="02020600040205080304" pitchFamily="18" charset="-128"/>
              </a:rPr>
            </a:br>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法人</a:t>
            </a:r>
            <a:r>
              <a:rPr lang="ja-JP" altLang="en-US" sz="1600" dirty="0">
                <a:latin typeface="ＭＳ Ｐ明朝" panose="02020600040205080304" pitchFamily="18" charset="-128"/>
                <a:ea typeface="ＭＳ Ｐ明朝" panose="02020600040205080304" pitchFamily="18" charset="-128"/>
              </a:rPr>
              <a:t>で資格</a:t>
            </a:r>
            <a:r>
              <a:rPr lang="ja-JP" altLang="en-US" sz="1600" dirty="0" smtClean="0">
                <a:latin typeface="ＭＳ Ｐ明朝" panose="02020600040205080304" pitchFamily="18" charset="-128"/>
                <a:ea typeface="ＭＳ Ｐ明朝" panose="02020600040205080304" pitchFamily="18" charset="-128"/>
              </a:rPr>
              <a:t>は 展示会開催</a:t>
            </a:r>
            <a:r>
              <a:rPr lang="ja-JP" altLang="en-US" sz="1600" dirty="0">
                <a:latin typeface="ＭＳ Ｐ明朝" panose="02020600040205080304" pitchFamily="18" charset="-128"/>
                <a:ea typeface="ＭＳ Ｐ明朝" panose="02020600040205080304" pitchFamily="18" charset="-128"/>
              </a:rPr>
              <a:t>日</a:t>
            </a:r>
            <a:r>
              <a:rPr lang="ja-JP" altLang="en-US" sz="1600" dirty="0" smtClean="0">
                <a:latin typeface="ＭＳ Ｐ明朝" panose="02020600040205080304" pitchFamily="18" charset="-128"/>
                <a:ea typeface="ＭＳ Ｐ明朝" panose="02020600040205080304" pitchFamily="18" charset="-128"/>
              </a:rPr>
              <a:t>から</a:t>
            </a:r>
            <a:r>
              <a:rPr lang="en-US" altLang="ja-JP" sz="1600" dirty="0" smtClean="0">
                <a:latin typeface="ＭＳ Ｐ明朝" panose="02020600040205080304" pitchFamily="18" charset="-128"/>
                <a:ea typeface="ＭＳ Ｐ明朝" panose="02020600040205080304" pitchFamily="18" charset="-128"/>
              </a:rPr>
              <a:t>1.5</a:t>
            </a:r>
            <a:r>
              <a:rPr lang="ja-JP" altLang="en-US" sz="1600" dirty="0" smtClean="0">
                <a:latin typeface="ＭＳ Ｐ明朝" panose="02020600040205080304" pitchFamily="18" charset="-128"/>
                <a:ea typeface="ＭＳ Ｐ明朝" panose="02020600040205080304" pitchFamily="18" charset="-128"/>
              </a:rPr>
              <a:t>年　</a:t>
            </a:r>
            <a:endParaRPr kumimoji="1" lang="ja-JP" altLang="en-US"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62337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79512" y="260648"/>
            <a:ext cx="8856984" cy="432048"/>
          </a:xfrm>
          <a:prstGeom prst="roundRect">
            <a:avLst/>
          </a:prstGeom>
          <a:solidFill>
            <a:srgbClr val="CCFFCC"/>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latin typeface="ＭＳ Ｐ明朝" panose="02020600040205080304" pitchFamily="18" charset="-128"/>
                <a:ea typeface="ＭＳ Ｐ明朝" panose="02020600040205080304" pitchFamily="18" charset="-128"/>
              </a:rPr>
              <a:t>正会員・賛助会員の違いについて</a:t>
            </a:r>
            <a:endParaRPr kumimoji="1" lang="ja-JP" altLang="en-US" b="1" dirty="0">
              <a:latin typeface="ＭＳ Ｐ明朝" panose="02020600040205080304" pitchFamily="18" charset="-128"/>
              <a:ea typeface="ＭＳ Ｐ明朝" panose="02020600040205080304"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90913089"/>
              </p:ext>
            </p:extLst>
          </p:nvPr>
        </p:nvGraphicFramePr>
        <p:xfrm>
          <a:off x="179512" y="791948"/>
          <a:ext cx="8856984" cy="4725284"/>
        </p:xfrm>
        <a:graphic>
          <a:graphicData uri="http://schemas.openxmlformats.org/drawingml/2006/table">
            <a:tbl>
              <a:tblPr firstRow="1" bandRow="1">
                <a:tableStyleId>{5940675A-B579-460E-94D1-54222C63F5DA}</a:tableStyleId>
              </a:tblPr>
              <a:tblGrid>
                <a:gridCol w="1080120"/>
                <a:gridCol w="3888432"/>
                <a:gridCol w="3888432"/>
              </a:tblGrid>
              <a:tr h="288032">
                <a:tc>
                  <a:txBody>
                    <a:bodyPr/>
                    <a:lstStyle/>
                    <a:p>
                      <a:endParaRPr kumimoji="1" lang="ja-JP" altLang="en-US" dirty="0">
                        <a:solidFill>
                          <a:sysClr val="windowText" lastClr="000000"/>
                        </a:solidFill>
                        <a:latin typeface="ＭＳ Ｐ明朝" panose="02020600040205080304" pitchFamily="18" charset="-128"/>
                        <a:ea typeface="ＭＳ Ｐ明朝" panose="02020600040205080304" pitchFamily="18" charset="-128"/>
                      </a:endParaRPr>
                    </a:p>
                  </a:txBody>
                  <a:tcPr/>
                </a:tc>
                <a:tc>
                  <a:txBody>
                    <a:bodyPr/>
                    <a:lstStyle/>
                    <a:p>
                      <a:pPr algn="ctr"/>
                      <a:r>
                        <a:rPr kumimoji="1" lang="ja-JP" altLang="en-US" sz="1400" b="1" dirty="0" smtClean="0">
                          <a:latin typeface="ＭＳ Ｐ明朝" panose="02020600040205080304" pitchFamily="18" charset="-128"/>
                          <a:ea typeface="ＭＳ Ｐ明朝" panose="02020600040205080304" pitchFamily="18" charset="-128"/>
                        </a:rPr>
                        <a:t>正会員</a:t>
                      </a:r>
                      <a:endParaRPr kumimoji="1" lang="ja-JP" altLang="en-US" sz="1400" b="1" dirty="0">
                        <a:latin typeface="ＭＳ Ｐ明朝" panose="02020600040205080304" pitchFamily="18" charset="-128"/>
                        <a:ea typeface="ＭＳ Ｐ明朝" panose="02020600040205080304" pitchFamily="18" charset="-128"/>
                      </a:endParaRPr>
                    </a:p>
                  </a:txBody>
                  <a:tcPr anchor="ctr">
                    <a:solidFill>
                      <a:schemeClr val="accent1">
                        <a:lumMod val="20000"/>
                        <a:lumOff val="80000"/>
                      </a:schemeClr>
                    </a:solidFill>
                  </a:tcPr>
                </a:tc>
                <a:tc>
                  <a:txBody>
                    <a:bodyPr/>
                    <a:lstStyle/>
                    <a:p>
                      <a:pPr algn="ctr"/>
                      <a:r>
                        <a:rPr kumimoji="1" lang="ja-JP" altLang="en-US" sz="1400" b="1" dirty="0" smtClean="0">
                          <a:latin typeface="ＭＳ Ｐ明朝" panose="02020600040205080304" pitchFamily="18" charset="-128"/>
                          <a:ea typeface="ＭＳ Ｐ明朝" panose="02020600040205080304" pitchFamily="18" charset="-128"/>
                        </a:rPr>
                        <a:t>賛助会員</a:t>
                      </a:r>
                      <a:endParaRPr kumimoji="1" lang="en-US" altLang="ja-JP" sz="1400" b="1" dirty="0" smtClean="0">
                        <a:latin typeface="ＭＳ Ｐ明朝" panose="02020600040205080304" pitchFamily="18" charset="-128"/>
                        <a:ea typeface="ＭＳ Ｐ明朝" panose="02020600040205080304" pitchFamily="18" charset="-128"/>
                      </a:endParaRPr>
                    </a:p>
                  </a:txBody>
                  <a:tcPr anchor="ctr">
                    <a:solidFill>
                      <a:srgbClr val="FFCCFF"/>
                    </a:solidFill>
                  </a:tcPr>
                </a:tc>
              </a:tr>
              <a:tr h="615108">
                <a:tc>
                  <a:txBody>
                    <a:bodyPr/>
                    <a:lstStyle/>
                    <a:p>
                      <a:pPr algn="ctr"/>
                      <a:r>
                        <a:rPr kumimoji="1" lang="ja-JP" altLang="en-US" sz="1200" b="1" dirty="0" smtClean="0">
                          <a:solidFill>
                            <a:sysClr val="windowText" lastClr="000000"/>
                          </a:solidFill>
                          <a:latin typeface="ＭＳ Ｐ明朝" panose="02020600040205080304" pitchFamily="18" charset="-128"/>
                          <a:ea typeface="ＭＳ Ｐ明朝" panose="02020600040205080304" pitchFamily="18" charset="-128"/>
                        </a:rPr>
                        <a:t>資格</a:t>
                      </a:r>
                      <a:endParaRPr kumimoji="1" lang="ja-JP" altLang="en-US" sz="1200" b="1" dirty="0">
                        <a:solidFill>
                          <a:sysClr val="windowText" lastClr="000000"/>
                        </a:solidFill>
                        <a:latin typeface="ＭＳ Ｐ明朝" panose="02020600040205080304" pitchFamily="18" charset="-128"/>
                        <a:ea typeface="ＭＳ Ｐ明朝" panose="02020600040205080304" pitchFamily="18" charset="-128"/>
                      </a:endParaRPr>
                    </a:p>
                  </a:txBody>
                  <a:tcPr/>
                </a:tc>
                <a:tc>
                  <a:txBody>
                    <a:bodyPr/>
                    <a:lstStyle/>
                    <a:p>
                      <a:pPr algn="just">
                        <a:spcAft>
                          <a:spcPts val="0"/>
                        </a:spcAft>
                      </a:pPr>
                      <a:r>
                        <a:rPr lang="ja-JP" sz="110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本会の目的賛同する光学・測定・画像機器の国内製造業者</a:t>
                      </a:r>
                      <a:r>
                        <a:rPr lang="ja-JP" sz="110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100" kern="100" dirty="0" smtClean="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altLang="ja-JP" sz="1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外国メーカーの日本法人、外国メーカーの総代理店をもって</a:t>
                      </a:r>
                      <a:endParaRPr lang="en-US" altLang="ja-JP" sz="1100" dirty="0" smtClean="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altLang="ja-JP" sz="1100" dirty="0" smtClean="0">
                          <a:effectLst/>
                          <a:latin typeface="ＭＳ Ｐ明朝" panose="02020600040205080304" pitchFamily="18" charset="-128"/>
                          <a:ea typeface="ＭＳ Ｐ明朝" panose="02020600040205080304" pitchFamily="18" charset="-128"/>
                          <a:cs typeface="Times New Roman" panose="02020603050405020304" pitchFamily="18" charset="0"/>
                        </a:rPr>
                        <a:t>組織する。</a:t>
                      </a:r>
                      <a:endParaRPr lang="ja-JP" sz="110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170" marR="90170" marT="0" marB="0">
                    <a:solidFill>
                      <a:schemeClr val="accent1">
                        <a:lumMod val="20000"/>
                        <a:lumOff val="80000"/>
                      </a:schemeClr>
                    </a:solidFill>
                  </a:tcPr>
                </a:tc>
                <a:tc>
                  <a:txBody>
                    <a:bodyPr/>
                    <a:lstStyle/>
                    <a:p>
                      <a:pPr algn="just">
                        <a:spcAft>
                          <a:spcPts val="0"/>
                        </a:spcAft>
                      </a:pPr>
                      <a:r>
                        <a:rPr lang="ja-JP" sz="1100" kern="100" dirty="0">
                          <a:effectLst/>
                          <a:latin typeface="Century" panose="02040604050505020304" pitchFamily="18" charset="0"/>
                          <a:ea typeface="ＭＳ Ｐ明朝" panose="02020600040205080304" pitchFamily="18" charset="-128"/>
                          <a:cs typeface="Times New Roman" panose="02020603050405020304" pitchFamily="18" charset="0"/>
                        </a:rPr>
                        <a:t>光学・測定・画像機器の国内関係事業者であって本会の目的</a:t>
                      </a:r>
                      <a:r>
                        <a:rPr 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rPr>
                        <a:t>を</a:t>
                      </a:r>
                      <a:endParaRPr lang="en-US" alt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endParaRPr>
                    </a:p>
                    <a:p>
                      <a:pPr algn="just">
                        <a:spcAft>
                          <a:spcPts val="0"/>
                        </a:spcAft>
                      </a:pPr>
                      <a:r>
                        <a:rPr 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rPr>
                        <a:t>理解</a:t>
                      </a:r>
                      <a:r>
                        <a:rPr lang="ja-JP" sz="1100" kern="100" dirty="0">
                          <a:effectLst/>
                          <a:latin typeface="Century" panose="02040604050505020304" pitchFamily="18" charset="0"/>
                          <a:ea typeface="ＭＳ Ｐ明朝" panose="02020600040205080304" pitchFamily="18" charset="-128"/>
                          <a:cs typeface="Times New Roman" panose="02020603050405020304" pitchFamily="18" charset="0"/>
                        </a:rPr>
                        <a:t>し</a:t>
                      </a:r>
                      <a:r>
                        <a:rPr 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rPr>
                        <a:t>、</a:t>
                      </a:r>
                      <a:r>
                        <a:rPr lang="ja-JP" altLang="ja-JP" sz="1100" dirty="0" smtClean="0">
                          <a:effectLst/>
                          <a:ea typeface="ＭＳ Ｐ明朝" panose="02020600040205080304" pitchFamily="18" charset="-128"/>
                          <a:cs typeface="Times New Roman" panose="02020603050405020304" pitchFamily="18" charset="0"/>
                        </a:rPr>
                        <a:t>これに協力する法人をもって組織する。</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90170" marR="90170" marT="0" marB="0">
                    <a:solidFill>
                      <a:srgbClr val="FFCCFF"/>
                    </a:solidFill>
                  </a:tcPr>
                </a:tc>
              </a:tr>
              <a:tr h="383530">
                <a:tc rowSpan="6">
                  <a:txBody>
                    <a:bodyPr/>
                    <a:lstStyle/>
                    <a:p>
                      <a:pPr algn="ctr"/>
                      <a:r>
                        <a:rPr kumimoji="1" lang="ja-JP" altLang="en-US" sz="1200" b="1" dirty="0" smtClean="0">
                          <a:latin typeface="ＭＳ Ｐ明朝" panose="02020600040205080304" pitchFamily="18" charset="-128"/>
                          <a:ea typeface="ＭＳ Ｐ明朝" panose="02020600040205080304" pitchFamily="18" charset="-128"/>
                        </a:rPr>
                        <a:t>メリット</a:t>
                      </a:r>
                      <a:endParaRPr kumimoji="1" lang="ja-JP" altLang="en-US" sz="1200" b="1" dirty="0">
                        <a:latin typeface="ＭＳ Ｐ明朝" panose="02020600040205080304" pitchFamily="18" charset="-128"/>
                        <a:ea typeface="ＭＳ Ｐ明朝" panose="02020600040205080304" pitchFamily="18" charset="-128"/>
                      </a:endParaRPr>
                    </a:p>
                  </a:txBody>
                  <a:tcPr>
                    <a:lnR w="12700" cap="flat" cmpd="sng" algn="ctr">
                      <a:solidFill>
                        <a:schemeClr val="tx1"/>
                      </a:solidFill>
                      <a:prstDash val="solid"/>
                      <a:round/>
                      <a:headEnd type="none" w="med" len="med"/>
                      <a:tailEnd type="none" w="med" len="med"/>
                    </a:lnR>
                  </a:tcPr>
                </a:tc>
                <a:tc>
                  <a:txBody>
                    <a:bodyPr/>
                    <a:lstStyle/>
                    <a:p>
                      <a:r>
                        <a:rPr lang="ja-JP" altLang="ja-JP" sz="1100" dirty="0" smtClean="0">
                          <a:effectLst/>
                          <a:ea typeface="ＭＳ Ｐ明朝" panose="02020600040205080304" pitchFamily="18" charset="-128"/>
                          <a:cs typeface="Times New Roman" panose="02020603050405020304" pitchFamily="18" charset="0"/>
                        </a:rPr>
                        <a:t>当会主催の測定計測展（奇数年開催）の運営に携わり</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会員価格で出展が可能です。</a:t>
                      </a:r>
                      <a:endParaRPr kumimoji="1" lang="ja-JP" altLang="en-US" sz="1100" dirty="0">
                        <a:latin typeface="ＭＳ Ｐ明朝" panose="02020600040205080304" pitchFamily="18" charset="-128"/>
                        <a:ea typeface="ＭＳ Ｐ明朝" panose="02020600040205080304" pitchFamily="18"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ja-JP" altLang="ja-JP" sz="1100" dirty="0" smtClean="0">
                          <a:effectLst/>
                          <a:ea typeface="ＭＳ Ｐ明朝" panose="02020600040205080304" pitchFamily="18" charset="-128"/>
                          <a:cs typeface="Times New Roman" panose="02020603050405020304" pitchFamily="18" charset="0"/>
                        </a:rPr>
                        <a:t>当会主催の測定計測展（奇数年開催）に会員価格で出展が</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可能です。</a:t>
                      </a:r>
                      <a:endParaRPr kumimoji="1" lang="ja-JP" altLang="en-US" sz="1100" dirty="0">
                        <a:latin typeface="ＭＳ Ｐ明朝" panose="02020600040205080304" pitchFamily="18" charset="-128"/>
                        <a:ea typeface="ＭＳ Ｐ明朝" panose="02020600040205080304" pitchFamily="18" charset="-128"/>
                      </a:endParaRPr>
                    </a:p>
                  </a:txBody>
                  <a:tcPr>
                    <a:lnB w="12700" cap="flat" cmpd="sng" algn="ctr">
                      <a:solidFill>
                        <a:schemeClr val="tx1"/>
                      </a:solidFill>
                      <a:prstDash val="solid"/>
                      <a:round/>
                      <a:headEnd type="none" w="med" len="med"/>
                      <a:tailEnd type="none" w="med" len="med"/>
                    </a:lnB>
                    <a:solidFill>
                      <a:srgbClr val="FFCCFF"/>
                    </a:solidFill>
                  </a:tcPr>
                </a:tc>
              </a:tr>
              <a:tr h="341194">
                <a:tc vMerge="1">
                  <a:txBody>
                    <a:bodyPr/>
                    <a:lstStyle/>
                    <a:p>
                      <a:endParaRPr kumimoji="1" lang="ja-JP" altLang="en-US"/>
                    </a:p>
                  </a:txBody>
                  <a:tcPr/>
                </a:tc>
                <a:tc>
                  <a:txBody>
                    <a:bodyPr/>
                    <a:lstStyle/>
                    <a:p>
                      <a:r>
                        <a:rPr lang="ja-JP" altLang="ja-JP" sz="1100" dirty="0" smtClean="0">
                          <a:effectLst/>
                          <a:ea typeface="ＭＳ Ｐ明朝" panose="02020600040205080304" pitchFamily="18" charset="-128"/>
                          <a:cs typeface="Times New Roman" panose="02020603050405020304" pitchFamily="18" charset="0"/>
                        </a:rPr>
                        <a:t>全日本国際工作機械見本市（</a:t>
                      </a:r>
                      <a:r>
                        <a:rPr kumimoji="1" lang="en-US" altLang="ja-JP" sz="1100" b="0" i="0" u="none" strike="noStrike" kern="100" cap="none" spc="0" normalizeH="0" baseline="0" noProof="0" dirty="0" smtClean="0">
                          <a:ln>
                            <a:noFill/>
                          </a:ln>
                          <a:solidFill>
                            <a:prstClr val="black"/>
                          </a:solidFill>
                          <a:effectLst/>
                          <a:uLnTx/>
                          <a:uFillTx/>
                          <a:latin typeface="Century" panose="02040604050505020304" pitchFamily="18" charset="0"/>
                          <a:ea typeface="ＭＳ Ｐ明朝" panose="02020600040205080304" pitchFamily="18" charset="-128"/>
                          <a:cs typeface="Times New Roman" panose="02020603050405020304" pitchFamily="18" charset="0"/>
                        </a:rPr>
                        <a:t>JIMTOF</a:t>
                      </a:r>
                      <a:r>
                        <a:rPr lang="ja-JP" altLang="ja-JP" sz="1100" dirty="0" smtClean="0">
                          <a:effectLst/>
                          <a:ea typeface="ＭＳ Ｐ明朝" panose="02020600040205080304" pitchFamily="18" charset="-128"/>
                          <a:cs typeface="Times New Roman" panose="02020603050405020304" pitchFamily="18" charset="0"/>
                        </a:rPr>
                        <a:t>）に協賛団体会員価格</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で出展が可能です。</a:t>
                      </a:r>
                      <a:endParaRPr kumimoji="1" lang="ja-JP" altLang="en-US" sz="1100" dirty="0">
                        <a:latin typeface="ＭＳ Ｐ明朝" panose="02020600040205080304" pitchFamily="18" charset="-128"/>
                        <a:ea typeface="ＭＳ Ｐ明朝" panose="02020600040205080304"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ja-JP" sz="1100" kern="100" dirty="0">
                          <a:effectLst/>
                          <a:latin typeface="Century" panose="02040604050505020304" pitchFamily="18" charset="0"/>
                          <a:ea typeface="ＭＳ Ｐ明朝" panose="02020600040205080304" pitchFamily="18" charset="-128"/>
                          <a:cs typeface="Times New Roman" panose="02020603050405020304" pitchFamily="18" charset="0"/>
                        </a:rPr>
                        <a:t>全日本国際工作機械見本市</a:t>
                      </a:r>
                      <a:r>
                        <a:rPr 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rPr>
                        <a:t>（</a:t>
                      </a:r>
                      <a:r>
                        <a:rPr lang="en-US" alt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rPr>
                        <a:t>JIMTOF</a:t>
                      </a:r>
                      <a:r>
                        <a:rPr 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rPr>
                        <a:t>）</a:t>
                      </a:r>
                      <a:r>
                        <a:rPr lang="ja-JP" sz="1100" kern="100" dirty="0">
                          <a:effectLst/>
                          <a:latin typeface="Century" panose="02040604050505020304" pitchFamily="18" charset="0"/>
                          <a:ea typeface="ＭＳ Ｐ明朝" panose="02020600040205080304" pitchFamily="18" charset="-128"/>
                          <a:cs typeface="Times New Roman" panose="02020603050405020304" pitchFamily="18" charset="0"/>
                        </a:rPr>
                        <a:t>に協賛団体会員</a:t>
                      </a:r>
                      <a:r>
                        <a:rPr 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rPr>
                        <a:t>価格</a:t>
                      </a:r>
                      <a:endParaRPr lang="en-US" alt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endParaRPr>
                    </a:p>
                    <a:p>
                      <a:pPr algn="just">
                        <a:spcAft>
                          <a:spcPts val="0"/>
                        </a:spcAft>
                      </a:pPr>
                      <a:r>
                        <a:rPr lang="ja-JP" sz="1100" kern="100" dirty="0" smtClean="0">
                          <a:effectLst/>
                          <a:latin typeface="Century" panose="02040604050505020304" pitchFamily="18" charset="0"/>
                          <a:ea typeface="ＭＳ Ｐ明朝" panose="02020600040205080304" pitchFamily="18" charset="-128"/>
                          <a:cs typeface="Times New Roman" panose="02020603050405020304" pitchFamily="18" charset="0"/>
                        </a:rPr>
                        <a:t>で</a:t>
                      </a:r>
                      <a:r>
                        <a:rPr lang="ja-JP" sz="1100" kern="100" dirty="0">
                          <a:effectLst/>
                          <a:latin typeface="Century" panose="02040604050505020304" pitchFamily="18" charset="0"/>
                          <a:ea typeface="ＭＳ Ｐ明朝" panose="02020600040205080304" pitchFamily="18" charset="-128"/>
                          <a:cs typeface="Times New Roman" panose="02020603050405020304" pitchFamily="18" charset="0"/>
                        </a:rPr>
                        <a:t>出展が可能です。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95250" marR="95250" marT="66675" marB="6667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r>
              <a:tr h="232012">
                <a:tc vMerge="1">
                  <a:txBody>
                    <a:bodyPr/>
                    <a:lstStyle/>
                    <a:p>
                      <a:endParaRPr kumimoji="1" lang="ja-JP" altLang="en-US"/>
                    </a:p>
                  </a:txBody>
                  <a:tcPr/>
                </a:tc>
                <a:tc>
                  <a:txBody>
                    <a:bodyPr/>
                    <a:lstStyle/>
                    <a:p>
                      <a:r>
                        <a:rPr lang="ja-JP" altLang="ja-JP" sz="1100" dirty="0" smtClean="0">
                          <a:effectLst/>
                          <a:ea typeface="ＭＳ Ｐ明朝" panose="02020600040205080304" pitchFamily="18" charset="-128"/>
                          <a:cs typeface="Times New Roman" panose="02020603050405020304" pitchFamily="18" charset="0"/>
                        </a:rPr>
                        <a:t>新</a:t>
                      </a:r>
                      <a:r>
                        <a:rPr lang="en-US" altLang="ja-JP" sz="1100" dirty="0" smtClean="0">
                          <a:effectLst/>
                          <a:ea typeface="ＭＳ Ｐ明朝" panose="02020600040205080304" pitchFamily="18" charset="-128"/>
                          <a:cs typeface="Times New Roman" panose="02020603050405020304" pitchFamily="18" charset="0"/>
                        </a:rPr>
                        <a:t>JIS</a:t>
                      </a:r>
                      <a:r>
                        <a:rPr lang="ja-JP" altLang="ja-JP" sz="1100" dirty="0" smtClean="0">
                          <a:effectLst/>
                          <a:ea typeface="ＭＳ Ｐ明朝" panose="02020600040205080304" pitchFamily="18" charset="-128"/>
                          <a:cs typeface="Times New Roman" panose="02020603050405020304" pitchFamily="18" charset="0"/>
                        </a:rPr>
                        <a:t>の制定並びに工業会で管轄している</a:t>
                      </a:r>
                      <a:r>
                        <a:rPr lang="en-US" altLang="ja-JP" sz="1100" dirty="0" smtClean="0">
                          <a:effectLst/>
                          <a:ea typeface="ＭＳ Ｐ明朝" panose="02020600040205080304" pitchFamily="18" charset="-128"/>
                          <a:cs typeface="Times New Roman" panose="02020603050405020304" pitchFamily="18" charset="0"/>
                        </a:rPr>
                        <a:t>JIS</a:t>
                      </a:r>
                      <a:r>
                        <a:rPr lang="ja-JP" altLang="ja-JP" sz="1100" dirty="0" smtClean="0">
                          <a:effectLst/>
                          <a:ea typeface="ＭＳ Ｐ明朝" panose="02020600040205080304" pitchFamily="18" charset="-128"/>
                          <a:cs typeface="Times New Roman" panose="02020603050405020304" pitchFamily="18" charset="0"/>
                        </a:rPr>
                        <a:t>の改定、見直し等に参画が可能です。</a:t>
                      </a:r>
                      <a:endParaRPr kumimoji="1" lang="ja-JP" altLang="en-US" sz="1100" dirty="0">
                        <a:latin typeface="ＭＳ Ｐ明朝" panose="02020600040205080304" pitchFamily="18" charset="-128"/>
                        <a:ea typeface="ＭＳ Ｐ明朝" panose="02020600040205080304"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ja-JP" altLang="ja-JP" sz="1100" dirty="0" smtClean="0">
                          <a:effectLst/>
                          <a:ea typeface="ＭＳ Ｐ明朝" panose="02020600040205080304" pitchFamily="18" charset="-128"/>
                          <a:cs typeface="Times New Roman" panose="02020603050405020304" pitchFamily="18" charset="0"/>
                        </a:rPr>
                        <a:t>新</a:t>
                      </a:r>
                      <a:r>
                        <a:rPr lang="en-US" altLang="ja-JP" sz="1100" dirty="0" smtClean="0">
                          <a:effectLst/>
                          <a:ea typeface="ＭＳ Ｐ明朝" panose="02020600040205080304" pitchFamily="18" charset="-128"/>
                          <a:cs typeface="Times New Roman" panose="02020603050405020304" pitchFamily="18" charset="0"/>
                        </a:rPr>
                        <a:t>JIS</a:t>
                      </a:r>
                      <a:r>
                        <a:rPr lang="ja-JP" altLang="ja-JP" sz="1100" dirty="0" smtClean="0">
                          <a:effectLst/>
                          <a:ea typeface="ＭＳ Ｐ明朝" panose="02020600040205080304" pitchFamily="18" charset="-128"/>
                          <a:cs typeface="Times New Roman" panose="02020603050405020304" pitchFamily="18" charset="0"/>
                        </a:rPr>
                        <a:t>の制定並びに工業会で管轄している</a:t>
                      </a:r>
                      <a:r>
                        <a:rPr lang="en-US" altLang="ja-JP" sz="1100" dirty="0" smtClean="0">
                          <a:effectLst/>
                          <a:ea typeface="ＭＳ Ｐ明朝" panose="02020600040205080304" pitchFamily="18" charset="-128"/>
                          <a:cs typeface="Times New Roman" panose="02020603050405020304" pitchFamily="18" charset="0"/>
                        </a:rPr>
                        <a:t>JIS</a:t>
                      </a:r>
                      <a:r>
                        <a:rPr lang="ja-JP" altLang="ja-JP" sz="1100" dirty="0" smtClean="0">
                          <a:effectLst/>
                          <a:ea typeface="ＭＳ Ｐ明朝" panose="02020600040205080304" pitchFamily="18" charset="-128"/>
                          <a:cs typeface="Times New Roman" panose="02020603050405020304" pitchFamily="18" charset="0"/>
                        </a:rPr>
                        <a:t>の改定、見直し等に参画が可能です。</a:t>
                      </a:r>
                      <a:endParaRPr kumimoji="1" lang="ja-JP" altLang="en-US" sz="1100" dirty="0">
                        <a:latin typeface="ＭＳ Ｐ明朝" panose="02020600040205080304" pitchFamily="18" charset="-128"/>
                        <a:ea typeface="ＭＳ Ｐ明朝" panose="02020600040205080304"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r>
              <a:tr h="250538">
                <a:tc vMerge="1">
                  <a:txBody>
                    <a:bodyPr/>
                    <a:lstStyle/>
                    <a:p>
                      <a:endParaRPr kumimoji="1" lang="ja-JP" altLang="en-US"/>
                    </a:p>
                  </a:txBody>
                  <a:tcPr/>
                </a:tc>
                <a:tc>
                  <a:txBody>
                    <a:bodyPr/>
                    <a:lstStyle/>
                    <a:p>
                      <a:r>
                        <a:rPr lang="ja-JP" altLang="ja-JP" sz="1100" dirty="0" smtClean="0">
                          <a:effectLst/>
                          <a:ea typeface="ＭＳ Ｐ明朝" panose="02020600040205080304" pitchFamily="18" charset="-128"/>
                          <a:cs typeface="Times New Roman" panose="02020603050405020304" pitchFamily="18" charset="0"/>
                        </a:rPr>
                        <a:t>工業会発行の生産・出荷・輸出統計資料の入手が可能です。</a:t>
                      </a:r>
                      <a:endParaRPr kumimoji="1" lang="ja-JP" altLang="en-US" sz="1100" dirty="0">
                        <a:latin typeface="ＭＳ Ｐ明朝" panose="02020600040205080304" pitchFamily="18" charset="-128"/>
                        <a:ea typeface="ＭＳ Ｐ明朝" panose="02020600040205080304"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ja-JP" altLang="ja-JP" sz="1100" dirty="0" smtClean="0">
                          <a:effectLst/>
                          <a:ea typeface="ＭＳ Ｐ明朝" panose="02020600040205080304" pitchFamily="18" charset="-128"/>
                          <a:cs typeface="Times New Roman" panose="02020603050405020304" pitchFamily="18" charset="0"/>
                        </a:rPr>
                        <a:t>生産・出荷データを提出すれば入手可能になります。</a:t>
                      </a:r>
                      <a:endParaRPr kumimoji="1" lang="ja-JP" altLang="en-US" sz="1100" dirty="0">
                        <a:latin typeface="ＭＳ Ｐ明朝" panose="02020600040205080304" pitchFamily="18" charset="-128"/>
                        <a:ea typeface="ＭＳ Ｐ明朝" panose="02020600040205080304"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r>
              <a:tr h="250538">
                <a:tc vMerge="1">
                  <a:txBody>
                    <a:bodyPr/>
                    <a:lstStyle/>
                    <a:p>
                      <a:endParaRPr kumimoji="1" lang="ja-JP" altLang="en-US"/>
                    </a:p>
                  </a:txBody>
                  <a:tcPr/>
                </a:tc>
                <a:tc>
                  <a:txBody>
                    <a:bodyPr/>
                    <a:lstStyle/>
                    <a:p>
                      <a:r>
                        <a:rPr lang="ja-JP" altLang="ja-JP" sz="1100" dirty="0" smtClean="0">
                          <a:effectLst/>
                          <a:ea typeface="ＭＳ Ｐ明朝" panose="02020600040205080304" pitchFamily="18" charset="-128"/>
                          <a:cs typeface="Times New Roman" panose="02020603050405020304" pitchFamily="18" charset="0"/>
                        </a:rPr>
                        <a:t>工業会で主催する各種イベントを企画でき全てのイベントに</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正会員価格で参画可能です。</a:t>
                      </a:r>
                      <a:endParaRPr kumimoji="1" lang="ja-JP" altLang="en-US" sz="1100" dirty="0">
                        <a:latin typeface="ＭＳ Ｐ明朝" panose="02020600040205080304" pitchFamily="18" charset="-128"/>
                        <a:ea typeface="ＭＳ Ｐ明朝" panose="02020600040205080304"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ja-JP" altLang="ja-JP" sz="1100" dirty="0" smtClean="0">
                          <a:effectLst/>
                          <a:ea typeface="ＭＳ Ｐ明朝" panose="02020600040205080304" pitchFamily="18" charset="-128"/>
                          <a:cs typeface="Times New Roman" panose="02020603050405020304" pitchFamily="18" charset="0"/>
                        </a:rPr>
                        <a:t>工業会で主催するイベントに参加可能です。</a:t>
                      </a:r>
                      <a:endParaRPr kumimoji="1" lang="ja-JP" altLang="en-US" sz="1100" dirty="0">
                        <a:latin typeface="ＭＳ Ｐ明朝" panose="02020600040205080304" pitchFamily="18" charset="-128"/>
                        <a:ea typeface="ＭＳ Ｐ明朝" panose="02020600040205080304" pitchFamily="18"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r>
              <a:tr h="250538">
                <a:tc vMerge="1">
                  <a:txBody>
                    <a:bodyPr/>
                    <a:lstStyle/>
                    <a:p>
                      <a:endParaRPr kumimoji="1" lang="ja-JP" altLang="en-US"/>
                    </a:p>
                  </a:txBody>
                  <a:tcPr/>
                </a:tc>
                <a:tc>
                  <a:txBody>
                    <a:bodyPr/>
                    <a:lstStyle/>
                    <a:p>
                      <a:r>
                        <a:rPr lang="ja-JP" altLang="ja-JP" sz="1100" dirty="0" smtClean="0">
                          <a:effectLst/>
                          <a:ea typeface="ＭＳ Ｐ明朝" panose="02020600040205080304" pitchFamily="18" charset="-128"/>
                          <a:cs typeface="Times New Roman" panose="02020603050405020304" pitchFamily="18" charset="0"/>
                        </a:rPr>
                        <a:t>工業会ホームページで企業ＰＲが可能です。</a:t>
                      </a:r>
                      <a:endParaRPr kumimoji="1" lang="ja-JP" altLang="en-US" sz="1100" dirty="0">
                        <a:latin typeface="ＭＳ Ｐ明朝" panose="02020600040205080304" pitchFamily="18" charset="-128"/>
                        <a:ea typeface="ＭＳ Ｐ明朝" panose="02020600040205080304" pitchFamily="18"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r>
                        <a:rPr lang="ja-JP" altLang="ja-JP" sz="1100" dirty="0" smtClean="0">
                          <a:effectLst/>
                          <a:ea typeface="ＭＳ Ｐ明朝" panose="02020600040205080304" pitchFamily="18" charset="-128"/>
                          <a:cs typeface="Times New Roman" panose="02020603050405020304" pitchFamily="18" charset="0"/>
                        </a:rPr>
                        <a:t>工業会ホームページで企業ＰＲが可能です。</a:t>
                      </a:r>
                      <a:endParaRPr kumimoji="1" lang="ja-JP" altLang="en-US" sz="1100" dirty="0">
                        <a:latin typeface="ＭＳ Ｐ明朝" panose="02020600040205080304" pitchFamily="18" charset="-128"/>
                        <a:ea typeface="ＭＳ Ｐ明朝" panose="02020600040205080304" pitchFamily="18" charset="-128"/>
                      </a:endParaRPr>
                    </a:p>
                  </a:txBody>
                  <a:tcPr>
                    <a:lnT w="12700" cap="flat" cmpd="sng" algn="ctr">
                      <a:solidFill>
                        <a:schemeClr val="tx1"/>
                      </a:solidFill>
                      <a:prstDash val="solid"/>
                      <a:round/>
                      <a:headEnd type="none" w="med" len="med"/>
                      <a:tailEnd type="none" w="med" len="med"/>
                    </a:lnT>
                    <a:solidFill>
                      <a:srgbClr val="FFCCFF"/>
                    </a:solidFill>
                  </a:tcPr>
                </a:tc>
              </a:tr>
              <a:tr h="397346">
                <a:tc>
                  <a:txBody>
                    <a:bodyPr/>
                    <a:lstStyle/>
                    <a:p>
                      <a:pPr algn="ctr"/>
                      <a:r>
                        <a:rPr kumimoji="1" lang="ja-JP" altLang="en-US" sz="1200" b="1" dirty="0" smtClean="0">
                          <a:latin typeface="ＭＳ Ｐ明朝" panose="02020600040205080304" pitchFamily="18" charset="-128"/>
                          <a:ea typeface="ＭＳ Ｐ明朝" panose="02020600040205080304" pitchFamily="18" charset="-128"/>
                        </a:rPr>
                        <a:t>権利</a:t>
                      </a:r>
                      <a:endParaRPr kumimoji="1" lang="ja-JP" altLang="en-US" sz="1200" b="1" dirty="0">
                        <a:latin typeface="ＭＳ Ｐ明朝" panose="02020600040205080304" pitchFamily="18" charset="-128"/>
                        <a:ea typeface="ＭＳ Ｐ明朝" panose="02020600040205080304" pitchFamily="18" charset="-128"/>
                      </a:endParaRPr>
                    </a:p>
                  </a:txBody>
                  <a:tcPr/>
                </a:tc>
                <a:tc>
                  <a:txBody>
                    <a:bodyPr/>
                    <a:lstStyle/>
                    <a:p>
                      <a:r>
                        <a:rPr lang="ja-JP" altLang="ja-JP" sz="1100" dirty="0" smtClean="0">
                          <a:effectLst/>
                          <a:ea typeface="ＭＳ Ｐ明朝" panose="02020600040205080304" pitchFamily="18" charset="-128"/>
                          <a:cs typeface="Times New Roman" panose="02020603050405020304" pitchFamily="18" charset="0"/>
                        </a:rPr>
                        <a:t>・日本光学測定機工業会の事業に携われる。 </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・総会において議決権を行使できる。</a:t>
                      </a:r>
                      <a:endParaRPr kumimoji="1" lang="ja-JP" altLang="en-US" sz="1100" dirty="0">
                        <a:latin typeface="ＭＳ Ｐ明朝" panose="02020600040205080304" pitchFamily="18" charset="-128"/>
                        <a:ea typeface="ＭＳ Ｐ明朝" panose="02020600040205080304" pitchFamily="18" charset="-128"/>
                      </a:endParaRPr>
                    </a:p>
                  </a:txBody>
                  <a:tcPr>
                    <a:solidFill>
                      <a:schemeClr val="accent1">
                        <a:lumMod val="20000"/>
                        <a:lumOff val="80000"/>
                      </a:schemeClr>
                    </a:solidFill>
                  </a:tcPr>
                </a:tc>
                <a:tc>
                  <a:txBody>
                    <a:bodyPr/>
                    <a:lstStyle/>
                    <a:p>
                      <a:r>
                        <a:rPr lang="ja-JP" altLang="ja-JP" sz="1100" dirty="0" smtClean="0">
                          <a:effectLst/>
                          <a:ea typeface="ＭＳ Ｐ明朝" panose="02020600040205080304" pitchFamily="18" charset="-128"/>
                          <a:cs typeface="Times New Roman" panose="02020603050405020304" pitchFamily="18" charset="0"/>
                        </a:rPr>
                        <a:t>・日本光学測定機工業会の業務に意見を述べることができる。</a:t>
                      </a:r>
                      <a:endParaRPr kumimoji="1" lang="ja-JP" altLang="en-US" sz="1100" dirty="0">
                        <a:latin typeface="ＭＳ Ｐ明朝" panose="02020600040205080304" pitchFamily="18" charset="-128"/>
                        <a:ea typeface="ＭＳ Ｐ明朝" panose="02020600040205080304" pitchFamily="18" charset="-128"/>
                      </a:endParaRPr>
                    </a:p>
                  </a:txBody>
                  <a:tcPr>
                    <a:solidFill>
                      <a:srgbClr val="FFCCFF"/>
                    </a:solidFill>
                  </a:tcPr>
                </a:tc>
              </a:tr>
              <a:tr h="410513">
                <a:tc>
                  <a:txBody>
                    <a:bodyPr/>
                    <a:lstStyle/>
                    <a:p>
                      <a:pPr algn="ctr"/>
                      <a:r>
                        <a:rPr kumimoji="1" lang="ja-JP" altLang="en-US" sz="1200" b="1" dirty="0" smtClean="0">
                          <a:latin typeface="ＭＳ Ｐ明朝" panose="02020600040205080304" pitchFamily="18" charset="-128"/>
                          <a:ea typeface="ＭＳ Ｐ明朝" panose="02020600040205080304" pitchFamily="18" charset="-128"/>
                        </a:rPr>
                        <a:t>義務</a:t>
                      </a:r>
                      <a:endParaRPr kumimoji="1" lang="ja-JP" altLang="en-US" sz="1200" b="1" dirty="0">
                        <a:latin typeface="ＭＳ Ｐ明朝" panose="02020600040205080304" pitchFamily="18" charset="-128"/>
                        <a:ea typeface="ＭＳ Ｐ明朝" panose="02020600040205080304" pitchFamily="18" charset="-128"/>
                      </a:endParaRPr>
                    </a:p>
                  </a:txBody>
                  <a:tcPr/>
                </a:tc>
                <a:tc>
                  <a:txBody>
                    <a:bodyPr/>
                    <a:lstStyle/>
                    <a:p>
                      <a:r>
                        <a:rPr lang="ja-JP" altLang="ja-JP" sz="1100" dirty="0" smtClean="0">
                          <a:effectLst/>
                          <a:ea typeface="ＭＳ Ｐ明朝" panose="02020600040205080304" pitchFamily="18" charset="-128"/>
                          <a:cs typeface="Times New Roman" panose="02020603050405020304" pitchFamily="18" charset="0"/>
                        </a:rPr>
                        <a:t>・定款改訂及び総会における決議事項の議決権を行使し決議</a:t>
                      </a:r>
                      <a:endParaRPr lang="en-US" altLang="ja-JP" sz="1100" dirty="0" smtClean="0">
                        <a:effectLst/>
                        <a:ea typeface="ＭＳ Ｐ明朝" panose="02020600040205080304" pitchFamily="18" charset="-128"/>
                        <a:cs typeface="Times New Roman" panose="02020603050405020304" pitchFamily="18" charset="0"/>
                      </a:endParaRPr>
                    </a:p>
                    <a:p>
                      <a:r>
                        <a:rPr lang="ja-JP" altLang="en-US" sz="1100" baseline="0" dirty="0" smtClean="0">
                          <a:effectLst/>
                          <a:ea typeface="ＭＳ Ｐ明朝" panose="02020600040205080304" pitchFamily="18" charset="-128"/>
                          <a:cs typeface="Times New Roman" panose="02020603050405020304" pitchFamily="18" charset="0"/>
                        </a:rPr>
                        <a:t>  </a:t>
                      </a:r>
                      <a:r>
                        <a:rPr lang="ja-JP" altLang="ja-JP" sz="1100" dirty="0" smtClean="0">
                          <a:effectLst/>
                          <a:ea typeface="ＭＳ Ｐ明朝" panose="02020600040205080304" pitchFamily="18" charset="-128"/>
                          <a:cs typeface="Times New Roman" panose="02020603050405020304" pitchFamily="18" charset="0"/>
                        </a:rPr>
                        <a:t>事項を遵守する。 </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・日本光学測定機工業会の事業を企画し遂行する。 </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・日本光学測定機工業会所定の会費を負担する。</a:t>
                      </a:r>
                      <a:endParaRPr kumimoji="1" lang="ja-JP" altLang="en-US" sz="1100" dirty="0">
                        <a:latin typeface="ＭＳ Ｐ明朝" panose="02020600040205080304" pitchFamily="18" charset="-128"/>
                        <a:ea typeface="ＭＳ Ｐ明朝" panose="02020600040205080304" pitchFamily="18" charset="-128"/>
                      </a:endParaRPr>
                    </a:p>
                  </a:txBody>
                  <a:tcPr>
                    <a:solidFill>
                      <a:schemeClr val="accent1">
                        <a:lumMod val="20000"/>
                        <a:lumOff val="80000"/>
                      </a:schemeClr>
                    </a:solidFill>
                  </a:tcPr>
                </a:tc>
                <a:tc>
                  <a:txBody>
                    <a:bodyPr/>
                    <a:lstStyle/>
                    <a:p>
                      <a:r>
                        <a:rPr lang="ja-JP" altLang="ja-JP" sz="1100" dirty="0" smtClean="0">
                          <a:effectLst/>
                          <a:ea typeface="ＭＳ Ｐ明朝" panose="02020600040205080304" pitchFamily="18" charset="-128"/>
                          <a:cs typeface="Times New Roman" panose="02020603050405020304" pitchFamily="18" charset="0"/>
                        </a:rPr>
                        <a:t>・定款及び総会の決議事項を遵守する。 </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・日本光学測定機工業会の事業遂行に協力する。 </a:t>
                      </a:r>
                      <a:endParaRPr lang="en-US" altLang="ja-JP" sz="1100" dirty="0" smtClean="0">
                        <a:effectLst/>
                        <a:ea typeface="ＭＳ Ｐ明朝" panose="02020600040205080304" pitchFamily="18" charset="-128"/>
                        <a:cs typeface="Times New Roman" panose="02020603050405020304" pitchFamily="18" charset="0"/>
                      </a:endParaRPr>
                    </a:p>
                    <a:p>
                      <a:r>
                        <a:rPr lang="ja-JP" altLang="ja-JP" sz="1100" dirty="0" smtClean="0">
                          <a:effectLst/>
                          <a:ea typeface="ＭＳ Ｐ明朝" panose="02020600040205080304" pitchFamily="18" charset="-128"/>
                          <a:cs typeface="Times New Roman" panose="02020603050405020304" pitchFamily="18" charset="0"/>
                        </a:rPr>
                        <a:t>・日本光学測定機工業会所定の会費を負担する。</a:t>
                      </a:r>
                      <a:endParaRPr kumimoji="1" lang="ja-JP" altLang="en-US" sz="1100" dirty="0">
                        <a:latin typeface="ＭＳ Ｐ明朝" panose="02020600040205080304" pitchFamily="18" charset="-128"/>
                        <a:ea typeface="ＭＳ Ｐ明朝" panose="02020600040205080304" pitchFamily="18" charset="-128"/>
                      </a:endParaRPr>
                    </a:p>
                  </a:txBody>
                  <a:tcPr>
                    <a:solidFill>
                      <a:srgbClr val="FFCCFF"/>
                    </a:solidFill>
                  </a:tcPr>
                </a:tc>
              </a:tr>
              <a:tr h="288746">
                <a:tc>
                  <a:txBody>
                    <a:bodyPr/>
                    <a:lstStyle/>
                    <a:p>
                      <a:pPr algn="ctr"/>
                      <a:r>
                        <a:rPr kumimoji="1" lang="ja-JP" altLang="en-US" sz="1200" b="1" dirty="0" smtClean="0">
                          <a:latin typeface="ＭＳ Ｐ明朝" panose="02020600040205080304" pitchFamily="18" charset="-128"/>
                          <a:ea typeface="ＭＳ Ｐ明朝" panose="02020600040205080304" pitchFamily="18" charset="-128"/>
                        </a:rPr>
                        <a:t>会費</a:t>
                      </a:r>
                      <a:endParaRPr kumimoji="1" lang="ja-JP" altLang="en-US" sz="1200" b="1" dirty="0">
                        <a:latin typeface="ＭＳ Ｐ明朝" panose="02020600040205080304" pitchFamily="18" charset="-128"/>
                        <a:ea typeface="ＭＳ Ｐ明朝" panose="02020600040205080304" pitchFamily="18" charset="-128"/>
                      </a:endParaRPr>
                    </a:p>
                  </a:txBody>
                  <a:tcPr/>
                </a:tc>
                <a:tc>
                  <a:txBody>
                    <a:bodyPr/>
                    <a:lstStyle/>
                    <a:p>
                      <a:r>
                        <a:rPr lang="ja-JP" altLang="ja-JP" sz="1100" dirty="0" smtClean="0">
                          <a:effectLst/>
                          <a:ea typeface="ＭＳ Ｐ明朝" panose="02020600040205080304" pitchFamily="18" charset="-128"/>
                          <a:cs typeface="Times New Roman" panose="02020603050405020304" pitchFamily="18" charset="0"/>
                        </a:rPr>
                        <a:t>会社規模によるので別途打ち合わせる。</a:t>
                      </a:r>
                      <a:endParaRPr kumimoji="1" lang="ja-JP" altLang="en-US" sz="1100" dirty="0">
                        <a:latin typeface="ＭＳ Ｐ明朝" panose="02020600040205080304" pitchFamily="18" charset="-128"/>
                        <a:ea typeface="ＭＳ Ｐ明朝" panose="02020600040205080304" pitchFamily="18" charset="-128"/>
                      </a:endParaRPr>
                    </a:p>
                  </a:txBody>
                  <a:tcPr>
                    <a:solidFill>
                      <a:schemeClr val="accent1">
                        <a:lumMod val="20000"/>
                        <a:lumOff val="80000"/>
                      </a:schemeClr>
                    </a:solidFill>
                  </a:tcPr>
                </a:tc>
                <a:tc>
                  <a:txBody>
                    <a:bodyPr/>
                    <a:lstStyle/>
                    <a:p>
                      <a:r>
                        <a:rPr lang="ja-JP" altLang="ja-JP" sz="1100" dirty="0" smtClean="0">
                          <a:effectLst/>
                          <a:ea typeface="ＭＳ Ｐ明朝" panose="02020600040205080304" pitchFamily="18" charset="-128"/>
                          <a:cs typeface="Times New Roman" panose="02020603050405020304" pitchFamily="18" charset="0"/>
                        </a:rPr>
                        <a:t>月額￥</a:t>
                      </a:r>
                      <a:r>
                        <a:rPr lang="en-US" altLang="ja-JP" sz="1100" dirty="0" smtClean="0">
                          <a:effectLst/>
                          <a:ea typeface="ＭＳ Ｐ明朝" panose="02020600040205080304" pitchFamily="18" charset="-128"/>
                          <a:cs typeface="Times New Roman" panose="02020603050405020304" pitchFamily="18" charset="0"/>
                        </a:rPr>
                        <a:t>10,000</a:t>
                      </a:r>
                      <a:r>
                        <a:rPr lang="ja-JP" altLang="ja-JP" sz="1100" dirty="0" smtClean="0">
                          <a:effectLst/>
                          <a:ea typeface="ＭＳ Ｐ明朝" panose="02020600040205080304" pitchFamily="18" charset="-128"/>
                          <a:cs typeface="Times New Roman" panose="02020603050405020304" pitchFamily="18" charset="0"/>
                        </a:rPr>
                        <a:t>円　半期毎に徴収する。</a:t>
                      </a:r>
                      <a:endParaRPr kumimoji="1" lang="ja-JP" altLang="en-US" sz="1100" dirty="0">
                        <a:latin typeface="ＭＳ Ｐ明朝" panose="02020600040205080304" pitchFamily="18" charset="-128"/>
                        <a:ea typeface="ＭＳ Ｐ明朝" panose="02020600040205080304" pitchFamily="18" charset="-128"/>
                      </a:endParaRPr>
                    </a:p>
                  </a:txBody>
                  <a:tcPr>
                    <a:solidFill>
                      <a:srgbClr val="FFCCFF"/>
                    </a:solidFill>
                  </a:tcPr>
                </a:tc>
              </a:tr>
            </a:tbl>
          </a:graphicData>
        </a:graphic>
      </p:graphicFrame>
    </p:spTree>
    <p:extLst>
      <p:ext uri="{BB962C8B-B14F-4D97-AF65-F5344CB8AC3E}">
        <p14:creationId xmlns:p14="http://schemas.microsoft.com/office/powerpoint/2010/main" val="2064945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79512" y="260648"/>
            <a:ext cx="8856984" cy="432048"/>
          </a:xfrm>
          <a:prstGeom prst="roundRect">
            <a:avLst/>
          </a:prstGeom>
          <a:solidFill>
            <a:srgbClr val="CCFFCC"/>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latin typeface="ＭＳ Ｐ明朝" panose="02020600040205080304" pitchFamily="18" charset="-128"/>
                <a:ea typeface="ＭＳ Ｐ明朝" panose="02020600040205080304" pitchFamily="18" charset="-128"/>
              </a:rPr>
              <a:t>工業会活動と会員メリット</a:t>
            </a:r>
            <a:endParaRPr kumimoji="1" lang="ja-JP" altLang="en-US" b="1" dirty="0">
              <a:latin typeface="ＭＳ Ｐ明朝" panose="02020600040205080304" pitchFamily="18" charset="-128"/>
              <a:ea typeface="ＭＳ Ｐ明朝" panose="02020600040205080304"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21157923"/>
              </p:ext>
            </p:extLst>
          </p:nvPr>
        </p:nvGraphicFramePr>
        <p:xfrm>
          <a:off x="179512" y="791948"/>
          <a:ext cx="8856984" cy="5709772"/>
        </p:xfrm>
        <a:graphic>
          <a:graphicData uri="http://schemas.openxmlformats.org/drawingml/2006/table">
            <a:tbl>
              <a:tblPr firstRow="1" bandRow="1">
                <a:tableStyleId>{5940675A-B579-460E-94D1-54222C63F5DA}</a:tableStyleId>
              </a:tblPr>
              <a:tblGrid>
                <a:gridCol w="1080120"/>
                <a:gridCol w="3168352"/>
                <a:gridCol w="4608512"/>
              </a:tblGrid>
              <a:tr h="288032">
                <a:tc>
                  <a:txBody>
                    <a:bodyPr/>
                    <a:lstStyle/>
                    <a:p>
                      <a:endParaRPr kumimoji="1" lang="ja-JP" altLang="en-US" dirty="0">
                        <a:solidFill>
                          <a:sysClr val="windowText" lastClr="000000"/>
                        </a:solidFill>
                        <a:latin typeface="ＭＳ Ｐ明朝" panose="02020600040205080304" pitchFamily="18" charset="-128"/>
                        <a:ea typeface="ＭＳ Ｐ明朝" panose="02020600040205080304" pitchFamily="18" charset="-128"/>
                      </a:endParaRPr>
                    </a:p>
                  </a:txBody>
                  <a:tcPr/>
                </a:tc>
                <a:tc>
                  <a:txBody>
                    <a:bodyPr/>
                    <a:lstStyle/>
                    <a:p>
                      <a:pPr algn="ctr"/>
                      <a:r>
                        <a:rPr kumimoji="1" lang="ja-JP" altLang="en-US" sz="1400" b="1" dirty="0" smtClean="0">
                          <a:latin typeface="ＭＳ Ｐ明朝" panose="02020600040205080304" pitchFamily="18" charset="-128"/>
                          <a:ea typeface="ＭＳ Ｐ明朝" panose="02020600040205080304" pitchFamily="18" charset="-128"/>
                        </a:rPr>
                        <a:t>工業会活動</a:t>
                      </a:r>
                      <a:endParaRPr kumimoji="1" lang="ja-JP" altLang="en-US" sz="1400" b="1" dirty="0">
                        <a:latin typeface="ＭＳ Ｐ明朝" panose="02020600040205080304" pitchFamily="18" charset="-128"/>
                        <a:ea typeface="ＭＳ Ｐ明朝" panose="02020600040205080304" pitchFamily="18" charset="-128"/>
                      </a:endParaRPr>
                    </a:p>
                  </a:txBody>
                  <a:tcPr anchor="ctr">
                    <a:solidFill>
                      <a:schemeClr val="accent1">
                        <a:lumMod val="20000"/>
                        <a:lumOff val="80000"/>
                      </a:schemeClr>
                    </a:solidFill>
                  </a:tcPr>
                </a:tc>
                <a:tc>
                  <a:txBody>
                    <a:bodyPr/>
                    <a:lstStyle/>
                    <a:p>
                      <a:pPr algn="ctr"/>
                      <a:r>
                        <a:rPr kumimoji="1" lang="ja-JP" altLang="en-US" sz="1400" b="1" dirty="0" smtClean="0">
                          <a:latin typeface="ＭＳ Ｐ明朝" panose="02020600040205080304" pitchFamily="18" charset="-128"/>
                          <a:ea typeface="ＭＳ Ｐ明朝" panose="02020600040205080304" pitchFamily="18" charset="-128"/>
                        </a:rPr>
                        <a:t>会員メリット</a:t>
                      </a:r>
                      <a:endParaRPr kumimoji="1" lang="en-US" altLang="ja-JP" sz="1400" b="1" dirty="0" smtClean="0">
                        <a:latin typeface="ＭＳ Ｐ明朝" panose="02020600040205080304" pitchFamily="18" charset="-128"/>
                        <a:ea typeface="ＭＳ Ｐ明朝" panose="02020600040205080304" pitchFamily="18" charset="-128"/>
                      </a:endParaRPr>
                    </a:p>
                  </a:txBody>
                  <a:tcPr anchor="ctr">
                    <a:solidFill>
                      <a:srgbClr val="FFCCFF"/>
                    </a:solidFill>
                  </a:tcPr>
                </a:tc>
              </a:tr>
              <a:tr h="1507286">
                <a:tc>
                  <a:txBody>
                    <a:bodyPr/>
                    <a:lstStyle/>
                    <a:p>
                      <a:pPr algn="ctr"/>
                      <a:r>
                        <a:rPr kumimoji="1" lang="ja-JP" altLang="en-US" sz="1200" b="1" dirty="0" smtClean="0">
                          <a:solidFill>
                            <a:sysClr val="windowText" lastClr="000000"/>
                          </a:solidFill>
                          <a:latin typeface="ＭＳ Ｐ明朝" panose="02020600040205080304" pitchFamily="18" charset="-128"/>
                          <a:ea typeface="ＭＳ Ｐ明朝" panose="02020600040205080304" pitchFamily="18" charset="-128"/>
                        </a:rPr>
                        <a:t>情報発信</a:t>
                      </a:r>
                      <a:endParaRPr kumimoji="1" lang="ja-JP" altLang="en-US" sz="1200" b="1" dirty="0">
                        <a:solidFill>
                          <a:sysClr val="windowText" lastClr="000000"/>
                        </a:solidFill>
                        <a:latin typeface="ＭＳ Ｐ明朝" panose="02020600040205080304" pitchFamily="18" charset="-128"/>
                        <a:ea typeface="ＭＳ Ｐ明朝" panose="02020600040205080304" pitchFamily="18" charset="-128"/>
                      </a:endParaRPr>
                    </a:p>
                  </a:txBody>
                  <a:tcPr/>
                </a:tc>
                <a:tc>
                  <a:txBody>
                    <a:bodyPr/>
                    <a:lstStyle/>
                    <a:p>
                      <a:r>
                        <a:rPr kumimoji="1" lang="ja-JP" altLang="en-US" sz="1100" dirty="0" smtClean="0">
                          <a:latin typeface="ＭＳ Ｐ明朝" panose="02020600040205080304" pitchFamily="18" charset="-128"/>
                          <a:ea typeface="ＭＳ Ｐ明朝" panose="02020600040205080304" pitchFamily="18" charset="-128"/>
                        </a:rPr>
                        <a:t>●測定計測展　開催</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技術相談コーナー、実務応用セミナー</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新技術発表コーナー併設</a:t>
                      </a:r>
                      <a:endParaRPr kumimoji="1" lang="en-US" altLang="ja-JP" sz="1100" dirty="0" smtClean="0">
                        <a:latin typeface="ＭＳ Ｐ明朝" panose="02020600040205080304" pitchFamily="18" charset="-128"/>
                        <a:ea typeface="ＭＳ Ｐ明朝" panose="02020600040205080304" pitchFamily="18" charset="-128"/>
                      </a:endParaRPr>
                    </a:p>
                    <a:p>
                      <a:endParaRPr kumimoji="1" lang="en-US" altLang="ja-JP" sz="1100" dirty="0" smtClean="0">
                        <a:latin typeface="ＭＳ Ｐ明朝" panose="02020600040205080304" pitchFamily="18" charset="-128"/>
                        <a:ea typeface="ＭＳ Ｐ明朝" panose="02020600040205080304" pitchFamily="18" charset="-128"/>
                      </a:endParaRPr>
                    </a:p>
                    <a:p>
                      <a:endParaRPr kumimoji="1" lang="en-US" altLang="ja-JP" sz="1100" dirty="0" smtClean="0">
                        <a:latin typeface="ＭＳ Ｐ明朝" panose="02020600040205080304" pitchFamily="18" charset="-128"/>
                        <a:ea typeface="ＭＳ Ｐ明朝" panose="02020600040205080304" pitchFamily="18" charset="-128"/>
                      </a:endParaRPr>
                    </a:p>
                    <a:p>
                      <a:endParaRPr kumimoji="1" lang="en-US" altLang="ja-JP" sz="1100" dirty="0" smtClean="0">
                        <a:latin typeface="ＭＳ Ｐ明朝" panose="02020600040205080304" pitchFamily="18" charset="-128"/>
                        <a:ea typeface="ＭＳ Ｐ明朝" panose="02020600040205080304" pitchFamily="18" charset="-128"/>
                      </a:endParaRPr>
                    </a:p>
                    <a:p>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a:t>
                      </a:r>
                      <a:r>
                        <a:rPr kumimoji="1" lang="en-US" altLang="ja-JP" sz="1100" dirty="0" smtClean="0">
                          <a:latin typeface="ＭＳ Ｐ明朝" panose="02020600040205080304" pitchFamily="18" charset="-128"/>
                          <a:ea typeface="ＭＳ Ｐ明朝" panose="02020600040205080304" pitchFamily="18" charset="-128"/>
                        </a:rPr>
                        <a:t>JIMTOF</a:t>
                      </a:r>
                      <a:r>
                        <a:rPr kumimoji="1" lang="ja-JP" altLang="en-US" sz="1100" dirty="0" smtClean="0">
                          <a:latin typeface="ＭＳ Ｐ明朝" panose="02020600040205080304" pitchFamily="18" charset="-128"/>
                          <a:ea typeface="ＭＳ Ｐ明朝" panose="02020600040205080304" pitchFamily="18" charset="-128"/>
                        </a:rPr>
                        <a:t>展示会への出展での会員特典</a:t>
                      </a:r>
                      <a:endParaRPr kumimoji="1" lang="en-US" altLang="ja-JP" sz="1100" dirty="0" smtClean="0">
                        <a:latin typeface="ＭＳ Ｐ明朝" panose="02020600040205080304" pitchFamily="18" charset="-128"/>
                        <a:ea typeface="ＭＳ Ｐ明朝" panose="02020600040205080304" pitchFamily="18" charset="-128"/>
                      </a:endParaRPr>
                    </a:p>
                    <a:p>
                      <a:endParaRPr kumimoji="1" lang="ja-JP" altLang="en-US" sz="1100" dirty="0">
                        <a:latin typeface="ＭＳ Ｐ明朝" panose="02020600040205080304" pitchFamily="18" charset="-128"/>
                        <a:ea typeface="ＭＳ Ｐ明朝" panose="02020600040205080304" pitchFamily="18" charset="-128"/>
                      </a:endParaRPr>
                    </a:p>
                  </a:txBody>
                  <a:tcPr>
                    <a:solidFill>
                      <a:schemeClr val="accent1">
                        <a:lumMod val="20000"/>
                        <a:lumOff val="80000"/>
                      </a:schemeClr>
                    </a:solidFill>
                  </a:tcPr>
                </a:tc>
                <a:tc>
                  <a:txBody>
                    <a:bodyPr/>
                    <a:lstStyle/>
                    <a:p>
                      <a:r>
                        <a:rPr kumimoji="1" lang="ja-JP" altLang="en-US" sz="1100" dirty="0" smtClean="0">
                          <a:latin typeface="ＭＳ Ｐ明朝" panose="02020600040205080304" pitchFamily="18" charset="-128"/>
                          <a:ea typeface="ＭＳ Ｐ明朝" panose="02020600040205080304" pitchFamily="18" charset="-128"/>
                        </a:rPr>
                        <a:t>●１．会員価格での出展</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出展企業製品を</a:t>
                      </a:r>
                      <a:r>
                        <a:rPr kumimoji="1" lang="en-US" altLang="ja-JP" sz="1100" dirty="0" smtClean="0">
                          <a:latin typeface="ＭＳ Ｐ明朝" panose="02020600040205080304" pitchFamily="18" charset="-128"/>
                          <a:ea typeface="ＭＳ Ｐ明朝" panose="02020600040205080304" pitchFamily="18" charset="-128"/>
                        </a:rPr>
                        <a:t>【</a:t>
                      </a:r>
                      <a:r>
                        <a:rPr kumimoji="1" lang="ja-JP" altLang="en-US" sz="1100" dirty="0" smtClean="0">
                          <a:latin typeface="ＭＳ Ｐ明朝" panose="02020600040205080304" pitchFamily="18" charset="-128"/>
                          <a:ea typeface="ＭＳ Ｐ明朝" panose="02020600040205080304" pitchFamily="18" charset="-128"/>
                        </a:rPr>
                        <a:t>光学・精密測定機器データベース</a:t>
                      </a:r>
                      <a:r>
                        <a:rPr kumimoji="1" lang="en-US" altLang="ja-JP" sz="1100" dirty="0" smtClean="0">
                          <a:latin typeface="ＭＳ Ｐ明朝" panose="02020600040205080304" pitchFamily="18" charset="-128"/>
                          <a:ea typeface="ＭＳ Ｐ明朝" panose="02020600040205080304" pitchFamily="18" charset="-128"/>
                        </a:rPr>
                        <a:t>】</a:t>
                      </a:r>
                      <a:r>
                        <a:rPr kumimoji="1" lang="ja-JP" altLang="en-US" sz="1100" dirty="0" err="1" smtClean="0">
                          <a:latin typeface="ＭＳ Ｐ明朝" panose="02020600040205080304" pitchFamily="18" charset="-128"/>
                          <a:ea typeface="ＭＳ Ｐ明朝" panose="02020600040205080304" pitchFamily="18" charset="-128"/>
                        </a:rPr>
                        <a:t>に登</a:t>
                      </a:r>
                      <a:r>
                        <a:rPr kumimoji="1" lang="ja-JP" altLang="en-US" sz="1100" dirty="0" smtClean="0">
                          <a:latin typeface="ＭＳ Ｐ明朝" panose="02020600040205080304" pitchFamily="18" charset="-128"/>
                          <a:ea typeface="ＭＳ Ｐ明朝" panose="02020600040205080304" pitchFamily="18" charset="-128"/>
                        </a:rPr>
                        <a:t>録し、</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ホームページより閲覧できる　　→　ユーザーの商品検索に活用</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a:t>
                      </a:r>
                      <a:r>
                        <a:rPr kumimoji="1" lang="ja-JP" altLang="en-US" sz="1100" baseline="0"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２．展示会の運営に関与できる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３．会社に意見反映、商品</a:t>
                      </a:r>
                      <a:r>
                        <a:rPr kumimoji="1" lang="en-US" altLang="ja-JP" sz="1100" dirty="0" smtClean="0">
                          <a:latin typeface="ＭＳ Ｐ明朝" panose="02020600040205080304" pitchFamily="18" charset="-128"/>
                          <a:ea typeface="ＭＳ Ｐ明朝" panose="02020600040205080304" pitchFamily="18" charset="-128"/>
                        </a:rPr>
                        <a:t>PR</a:t>
                      </a:r>
                      <a:r>
                        <a:rPr kumimoji="1" lang="ja-JP" altLang="en-US" sz="1100" dirty="0" err="1" smtClean="0">
                          <a:latin typeface="ＭＳ Ｐ明朝" panose="02020600040205080304" pitchFamily="18" charset="-128"/>
                          <a:ea typeface="ＭＳ Ｐ明朝" panose="02020600040205080304" pitchFamily="18" charset="-128"/>
                        </a:rPr>
                        <a:t>、</a:t>
                      </a:r>
                      <a:r>
                        <a:rPr kumimoji="1" lang="ja-JP" altLang="en-US" sz="1100" dirty="0" smtClean="0">
                          <a:latin typeface="ＭＳ Ｐ明朝" panose="02020600040205080304" pitchFamily="18" charset="-128"/>
                          <a:ea typeface="ＭＳ Ｐ明朝" panose="02020600040205080304" pitchFamily="18" charset="-128"/>
                        </a:rPr>
                        <a:t>販売に利用可能</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a:t>
                      </a:r>
                      <a:r>
                        <a:rPr kumimoji="1" lang="ja-JP" altLang="en-US" sz="1100" baseline="0"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４．新製品発表の場、ユーザー情報を広く入手できる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　次の新製品開発につなげられる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●１．一般応募より前に出展申し込み可能</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２．安い 協賛団体費用で出展できる</a:t>
                      </a:r>
                      <a:endParaRPr kumimoji="1" lang="en-US" altLang="ja-JP" sz="1100" dirty="0" smtClean="0">
                        <a:latin typeface="ＭＳ Ｐ明朝" panose="02020600040205080304" pitchFamily="18" charset="-128"/>
                        <a:ea typeface="ＭＳ Ｐ明朝" panose="02020600040205080304" pitchFamily="18" charset="-128"/>
                      </a:endParaRPr>
                    </a:p>
                  </a:txBody>
                  <a:tcPr>
                    <a:solidFill>
                      <a:srgbClr val="FFCCFF"/>
                    </a:solidFill>
                  </a:tcPr>
                </a:tc>
              </a:tr>
              <a:tr h="1457812">
                <a:tc>
                  <a:txBody>
                    <a:bodyPr/>
                    <a:lstStyle/>
                    <a:p>
                      <a:pPr algn="ctr"/>
                      <a:r>
                        <a:rPr kumimoji="1" lang="ja-JP" altLang="en-US" sz="1200" b="1" dirty="0" smtClean="0">
                          <a:latin typeface="ＭＳ Ｐ明朝" panose="02020600040205080304" pitchFamily="18" charset="-128"/>
                          <a:ea typeface="ＭＳ Ｐ明朝" panose="02020600040205080304" pitchFamily="18" charset="-128"/>
                        </a:rPr>
                        <a:t>情報共有</a:t>
                      </a:r>
                      <a:endParaRPr kumimoji="1" lang="ja-JP" altLang="en-US" sz="1200" b="1" dirty="0">
                        <a:latin typeface="ＭＳ Ｐ明朝" panose="02020600040205080304" pitchFamily="18" charset="-128"/>
                        <a:ea typeface="ＭＳ Ｐ明朝" panose="02020600040205080304" pitchFamily="18" charset="-128"/>
                      </a:endParaRPr>
                    </a:p>
                  </a:txBody>
                  <a:tcPr/>
                </a:tc>
                <a:tc>
                  <a:txBody>
                    <a:bodyPr/>
                    <a:lstStyle/>
                    <a:p>
                      <a:r>
                        <a:rPr kumimoji="1" lang="ja-JP" altLang="en-US" sz="1100" dirty="0" smtClean="0">
                          <a:latin typeface="ＭＳ Ｐ明朝" panose="02020600040205080304" pitchFamily="18" charset="-128"/>
                          <a:ea typeface="ＭＳ Ｐ明朝" panose="02020600040205080304" pitchFamily="18" charset="-128"/>
                        </a:rPr>
                        <a:t>●ホームページの運用</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１．統計資料の作成、会員専用サイトでの開示</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２．会員一覧の掲載</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３．ニュース、展示会情報、新製品情報の掲載</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４．光学・精密測定機器データベースの運用</a:t>
                      </a:r>
                      <a:endParaRPr kumimoji="1" lang="en-US" altLang="ja-JP" sz="1100" dirty="0" smtClean="0">
                        <a:latin typeface="ＭＳ Ｐ明朝" panose="02020600040205080304" pitchFamily="18" charset="-128"/>
                        <a:ea typeface="ＭＳ Ｐ明朝" panose="02020600040205080304" pitchFamily="18" charset="-128"/>
                      </a:endParaRPr>
                    </a:p>
                    <a:p>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●各会員会社との情報共有</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●賀詞交換会開催（日本精密測定機工業会と合同</a:t>
                      </a:r>
                      <a:endParaRPr kumimoji="1" lang="ja-JP" altLang="en-US" sz="1100" dirty="0">
                        <a:latin typeface="ＭＳ Ｐ明朝" panose="02020600040205080304" pitchFamily="18" charset="-128"/>
                        <a:ea typeface="ＭＳ Ｐ明朝" panose="02020600040205080304" pitchFamily="18" charset="-128"/>
                      </a:endParaRPr>
                    </a:p>
                  </a:txBody>
                  <a:tcPr>
                    <a:solidFill>
                      <a:schemeClr val="accent1">
                        <a:lumMod val="20000"/>
                        <a:lumOff val="80000"/>
                      </a:schemeClr>
                    </a:solidFill>
                  </a:tcPr>
                </a:tc>
                <a:tc>
                  <a:txBody>
                    <a:bodyPr/>
                    <a:lstStyle/>
                    <a:p>
                      <a:r>
                        <a:rPr kumimoji="1" lang="ja-JP" altLang="en-US" sz="1100" dirty="0" smtClean="0">
                          <a:latin typeface="ＭＳ Ｐ明朝" panose="02020600040205080304" pitchFamily="18" charset="-128"/>
                          <a:ea typeface="ＭＳ Ｐ明朝" panose="02020600040205080304" pitchFamily="18" charset="-128"/>
                        </a:rPr>
                        <a:t>●１．生産・出荷データのまとめ資料が閲覧可能</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　自社の現状の位置づけが確認できる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２．会員各社のホームページにリンク、</a:t>
                      </a:r>
                      <a:r>
                        <a:rPr kumimoji="1" lang="en-US" altLang="ja-JP" sz="1100" dirty="0" smtClean="0">
                          <a:latin typeface="ＭＳ Ｐ明朝" panose="02020600040205080304" pitchFamily="18" charset="-128"/>
                          <a:ea typeface="ＭＳ Ｐ明朝" panose="02020600040205080304" pitchFamily="18" charset="-128"/>
                        </a:rPr>
                        <a:t>PR</a:t>
                      </a:r>
                      <a:r>
                        <a:rPr kumimoji="1" lang="ja-JP" altLang="en-US" sz="1100" dirty="0" smtClean="0">
                          <a:latin typeface="ＭＳ Ｐ明朝" panose="02020600040205080304" pitchFamily="18" charset="-128"/>
                          <a:ea typeface="ＭＳ Ｐ明朝" panose="02020600040205080304" pitchFamily="18" charset="-128"/>
                        </a:rPr>
                        <a:t>に活用可能</a:t>
                      </a:r>
                      <a:endParaRPr kumimoji="1" lang="en-US" altLang="ja-JP" sz="1100" dirty="0" smtClean="0">
                        <a:latin typeface="ＭＳ Ｐ明朝" panose="02020600040205080304" pitchFamily="18" charset="-128"/>
                        <a:ea typeface="ＭＳ Ｐ明朝" panose="02020600040205080304" pitchFamily="18" charset="-128"/>
                      </a:endParaRPr>
                    </a:p>
                    <a:p>
                      <a:r>
                        <a:rPr kumimoji="1" lang="en-US" altLang="ja-JP" sz="1100"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３．</a:t>
                      </a:r>
                      <a:r>
                        <a:rPr kumimoji="1" lang="en-US" altLang="ja-JP" sz="1100" dirty="0" smtClean="0">
                          <a:latin typeface="ＭＳ Ｐ明朝" panose="02020600040205080304" pitchFamily="18" charset="-128"/>
                          <a:ea typeface="ＭＳ Ｐ明朝" panose="02020600040205080304" pitchFamily="18" charset="-128"/>
                        </a:rPr>
                        <a:t>HP</a:t>
                      </a:r>
                      <a:r>
                        <a:rPr kumimoji="1" lang="ja-JP" altLang="en-US" sz="1100" dirty="0" smtClean="0">
                          <a:latin typeface="ＭＳ Ｐ明朝" panose="02020600040205080304" pitchFamily="18" charset="-128"/>
                          <a:ea typeface="ＭＳ Ｐ明朝" panose="02020600040205080304" pitchFamily="18" charset="-128"/>
                        </a:rPr>
                        <a:t>を持たない会員は工業会ホームページで会社案内ができる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en-US" altLang="ja-JP" sz="1100" dirty="0" smtClean="0">
                          <a:latin typeface="ＭＳ Ｐ明朝" panose="02020600040205080304" pitchFamily="18" charset="-128"/>
                          <a:ea typeface="ＭＳ Ｐ明朝" panose="02020600040205080304" pitchFamily="18" charset="-128"/>
                        </a:rPr>
                        <a:t>   </a:t>
                      </a:r>
                      <a:r>
                        <a:rPr kumimoji="1" lang="ja-JP" altLang="en-US" sz="1100" dirty="0" smtClean="0">
                          <a:latin typeface="ＭＳ Ｐ明朝" panose="02020600040205080304" pitchFamily="18" charset="-128"/>
                          <a:ea typeface="ＭＳ Ｐ明朝" panose="02020600040205080304" pitchFamily="18" charset="-128"/>
                        </a:rPr>
                        <a:t>４．</a:t>
                      </a:r>
                      <a:r>
                        <a:rPr kumimoji="1" lang="en-US" altLang="ja-JP" sz="1100" dirty="0" smtClean="0">
                          <a:latin typeface="ＭＳ Ｐ明朝" panose="02020600040205080304" pitchFamily="18" charset="-128"/>
                          <a:ea typeface="ＭＳ Ｐ明朝" panose="02020600040205080304" pitchFamily="18" charset="-128"/>
                        </a:rPr>
                        <a:t>【</a:t>
                      </a:r>
                      <a:r>
                        <a:rPr kumimoji="1" lang="ja-JP" altLang="en-US" sz="1100" dirty="0" smtClean="0">
                          <a:latin typeface="ＭＳ Ｐ明朝" panose="02020600040205080304" pitchFamily="18" charset="-128"/>
                          <a:ea typeface="ＭＳ Ｐ明朝" panose="02020600040205080304" pitchFamily="18" charset="-128"/>
                        </a:rPr>
                        <a:t>光学・精密測定機器データベース</a:t>
                      </a:r>
                      <a:r>
                        <a:rPr kumimoji="1" lang="en-US" altLang="ja-JP" sz="1100" dirty="0" smtClean="0">
                          <a:latin typeface="ＭＳ Ｐ明朝" panose="02020600040205080304" pitchFamily="18" charset="-128"/>
                          <a:ea typeface="ＭＳ Ｐ明朝" panose="02020600040205080304" pitchFamily="18" charset="-128"/>
                        </a:rPr>
                        <a:t>】</a:t>
                      </a:r>
                      <a:r>
                        <a:rPr kumimoji="1" lang="ja-JP" altLang="en-US" sz="1100" dirty="0" smtClean="0">
                          <a:latin typeface="ＭＳ Ｐ明朝" panose="02020600040205080304" pitchFamily="18" charset="-128"/>
                          <a:ea typeface="ＭＳ Ｐ明朝" panose="02020600040205080304" pitchFamily="18" charset="-128"/>
                        </a:rPr>
                        <a:t>の閲覧　</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　ユーザーの商品検索に活用し販売へ</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●国内外に生じた問題（環境・規格等）に対し会員の対応状況が共有できる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●日本精密測定機工業会合同開催によりより多くの情報交換ができる</a:t>
                      </a:r>
                      <a:endParaRPr kumimoji="1" lang="ja-JP" altLang="en-US" sz="1100" dirty="0">
                        <a:latin typeface="ＭＳ Ｐ明朝" panose="02020600040205080304" pitchFamily="18" charset="-128"/>
                        <a:ea typeface="ＭＳ Ｐ明朝" panose="02020600040205080304" pitchFamily="18" charset="-128"/>
                      </a:endParaRPr>
                    </a:p>
                  </a:txBody>
                  <a:tcPr>
                    <a:solidFill>
                      <a:srgbClr val="FFCCFF"/>
                    </a:solidFill>
                  </a:tcPr>
                </a:tc>
              </a:tr>
              <a:tr h="597599">
                <a:tc>
                  <a:txBody>
                    <a:bodyPr/>
                    <a:lstStyle/>
                    <a:p>
                      <a:pPr algn="ctr"/>
                      <a:r>
                        <a:rPr kumimoji="1" lang="ja-JP" altLang="en-US" sz="1200" b="1" dirty="0" smtClean="0">
                          <a:latin typeface="ＭＳ Ｐ明朝" panose="02020600040205080304" pitchFamily="18" charset="-128"/>
                          <a:ea typeface="ＭＳ Ｐ明朝" panose="02020600040205080304" pitchFamily="18" charset="-128"/>
                        </a:rPr>
                        <a:t>産学公連携</a:t>
                      </a:r>
                      <a:endParaRPr kumimoji="1" lang="ja-JP" altLang="en-US" sz="1200" b="1" dirty="0">
                        <a:latin typeface="ＭＳ Ｐ明朝" panose="02020600040205080304" pitchFamily="18" charset="-128"/>
                        <a:ea typeface="ＭＳ Ｐ明朝" panose="02020600040205080304" pitchFamily="18" charset="-128"/>
                      </a:endParaRPr>
                    </a:p>
                  </a:txBody>
                  <a:tcPr/>
                </a:tc>
                <a:tc>
                  <a:txBody>
                    <a:bodyPr/>
                    <a:lstStyle/>
                    <a:p>
                      <a:r>
                        <a:rPr kumimoji="1" lang="ja-JP" altLang="en-US" sz="1100" dirty="0" smtClean="0">
                          <a:latin typeface="ＭＳ Ｐ明朝" panose="02020600040205080304" pitchFamily="18" charset="-128"/>
                          <a:ea typeface="ＭＳ Ｐ明朝" panose="02020600040205080304" pitchFamily="18" charset="-128"/>
                        </a:rPr>
                        <a:t>●経済産業省からの情報提供</a:t>
                      </a:r>
                      <a:endParaRPr kumimoji="1" lang="en-US" altLang="ja-JP" sz="1100" dirty="0" smtClean="0">
                        <a:latin typeface="ＭＳ Ｐ明朝" panose="02020600040205080304" pitchFamily="18" charset="-128"/>
                        <a:ea typeface="ＭＳ Ｐ明朝" panose="02020600040205080304" pitchFamily="18" charset="-128"/>
                      </a:endParaRPr>
                    </a:p>
                    <a:p>
                      <a:endParaRPr kumimoji="1" lang="en-US" altLang="ja-JP" sz="1100" dirty="0" smtClean="0">
                        <a:latin typeface="ＭＳ Ｐ明朝" panose="02020600040205080304" pitchFamily="18" charset="-128"/>
                        <a:ea typeface="ＭＳ Ｐ明朝" panose="02020600040205080304" pitchFamily="18" charset="-128"/>
                      </a:endParaRPr>
                    </a:p>
                    <a:p>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●展示会での新技術コーナー併設</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●産業総合研究所との定期的懇談会開催</a:t>
                      </a:r>
                      <a:endParaRPr kumimoji="1" lang="ja-JP" altLang="en-US" sz="1100" dirty="0">
                        <a:latin typeface="ＭＳ Ｐ明朝" panose="02020600040205080304" pitchFamily="18" charset="-128"/>
                        <a:ea typeface="ＭＳ Ｐ明朝" panose="02020600040205080304" pitchFamily="18" charset="-128"/>
                      </a:endParaRPr>
                    </a:p>
                  </a:txBody>
                  <a:tcPr>
                    <a:solidFill>
                      <a:schemeClr val="accent1">
                        <a:lumMod val="20000"/>
                        <a:lumOff val="80000"/>
                      </a:schemeClr>
                    </a:solidFill>
                  </a:tcPr>
                </a:tc>
                <a:tc>
                  <a:txBody>
                    <a:bodyPr/>
                    <a:lstStyle/>
                    <a:p>
                      <a:r>
                        <a:rPr kumimoji="1" lang="ja-JP" altLang="en-US" sz="1100" dirty="0" smtClean="0">
                          <a:latin typeface="ＭＳ Ｐ明朝" panose="02020600040205080304" pitchFamily="18" charset="-128"/>
                          <a:ea typeface="ＭＳ Ｐ明朝" panose="02020600040205080304" pitchFamily="18" charset="-128"/>
                        </a:rPr>
                        <a:t>●経済産業省からの最新情報を随時得られ早い対応ができる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ものづくりにおいて何らかの問題が生じた場合工業会として政府に</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　　具申可能</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●大学、研究機関との情報交換において工業会人脈が活用できる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●産総研の活動及び技術動向をいち早く入手し新製品戦略に活用可能</a:t>
                      </a:r>
                      <a:endParaRPr kumimoji="1" lang="ja-JP" altLang="en-US" sz="1100" dirty="0">
                        <a:latin typeface="ＭＳ Ｐ明朝" panose="02020600040205080304" pitchFamily="18" charset="-128"/>
                        <a:ea typeface="ＭＳ Ｐ明朝" panose="02020600040205080304" pitchFamily="18" charset="-128"/>
                      </a:endParaRPr>
                    </a:p>
                  </a:txBody>
                  <a:tcPr>
                    <a:solidFill>
                      <a:srgbClr val="FFCCFF"/>
                    </a:solidFill>
                  </a:tcPr>
                </a:tc>
              </a:tr>
              <a:tr h="410513">
                <a:tc>
                  <a:txBody>
                    <a:bodyPr/>
                    <a:lstStyle/>
                    <a:p>
                      <a:pPr algn="ctr"/>
                      <a:r>
                        <a:rPr kumimoji="1" lang="ja-JP" altLang="en-US" sz="1200" b="1" dirty="0" smtClean="0">
                          <a:latin typeface="ＭＳ Ｐ明朝" panose="02020600040205080304" pitchFamily="18" charset="-128"/>
                          <a:ea typeface="ＭＳ Ｐ明朝" panose="02020600040205080304" pitchFamily="18" charset="-128"/>
                        </a:rPr>
                        <a:t>標準化</a:t>
                      </a:r>
                      <a:endParaRPr kumimoji="1" lang="ja-JP" altLang="en-US" sz="1200" b="1" dirty="0">
                        <a:latin typeface="ＭＳ Ｐ明朝" panose="02020600040205080304" pitchFamily="18" charset="-128"/>
                        <a:ea typeface="ＭＳ Ｐ明朝" panose="02020600040205080304" pitchFamily="18" charset="-128"/>
                      </a:endParaRPr>
                    </a:p>
                  </a:txBody>
                  <a:tcPr/>
                </a:tc>
                <a:tc>
                  <a:txBody>
                    <a:bodyPr/>
                    <a:lstStyle/>
                    <a:p>
                      <a:r>
                        <a:rPr kumimoji="1" lang="ja-JP" altLang="en-US" sz="1100" dirty="0" smtClean="0">
                          <a:latin typeface="ＭＳ Ｐ明朝" panose="02020600040205080304" pitchFamily="18" charset="-128"/>
                          <a:ea typeface="ＭＳ Ｐ明朝" panose="02020600040205080304" pitchFamily="18" charset="-128"/>
                        </a:rPr>
                        <a:t>●規格の制定と見直し</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●技術戦略マップ作成支援</a:t>
                      </a:r>
                      <a:endParaRPr kumimoji="1" lang="ja-JP" altLang="en-US" sz="1100" dirty="0">
                        <a:latin typeface="ＭＳ Ｐ明朝" panose="02020600040205080304" pitchFamily="18" charset="-128"/>
                        <a:ea typeface="ＭＳ Ｐ明朝" panose="02020600040205080304" pitchFamily="18" charset="-128"/>
                      </a:endParaRPr>
                    </a:p>
                  </a:txBody>
                  <a:tcPr>
                    <a:solidFill>
                      <a:schemeClr val="accent1">
                        <a:lumMod val="20000"/>
                        <a:lumOff val="80000"/>
                      </a:schemeClr>
                    </a:solidFill>
                  </a:tcPr>
                </a:tc>
                <a:tc>
                  <a:txBody>
                    <a:bodyPr/>
                    <a:lstStyle/>
                    <a:p>
                      <a:r>
                        <a:rPr kumimoji="1" lang="ja-JP" altLang="en-US" sz="1100" dirty="0" smtClean="0">
                          <a:latin typeface="ＭＳ Ｐ明朝" panose="02020600040205080304" pitchFamily="18" charset="-128"/>
                          <a:ea typeface="ＭＳ Ｐ明朝" panose="02020600040205080304" pitchFamily="18" charset="-128"/>
                        </a:rPr>
                        <a:t>●会員会社の意見が反映された規格が制定できる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●技術戦略マップに工業会の意見が反映される</a:t>
                      </a:r>
                      <a:endParaRPr kumimoji="1" lang="ja-JP" altLang="en-US" sz="1100" dirty="0">
                        <a:latin typeface="ＭＳ Ｐ明朝" panose="02020600040205080304" pitchFamily="18" charset="-128"/>
                        <a:ea typeface="ＭＳ Ｐ明朝" panose="02020600040205080304" pitchFamily="18" charset="-128"/>
                      </a:endParaRPr>
                    </a:p>
                  </a:txBody>
                  <a:tcPr>
                    <a:solidFill>
                      <a:srgbClr val="FFCCFF"/>
                    </a:solidFill>
                  </a:tcPr>
                </a:tc>
              </a:tr>
              <a:tr h="576064">
                <a:tc>
                  <a:txBody>
                    <a:bodyPr/>
                    <a:lstStyle/>
                    <a:p>
                      <a:pPr algn="ctr"/>
                      <a:r>
                        <a:rPr kumimoji="1" lang="ja-JP" altLang="en-US" sz="1200" b="1" dirty="0" smtClean="0">
                          <a:latin typeface="ＭＳ Ｐ明朝" panose="02020600040205080304" pitchFamily="18" charset="-128"/>
                          <a:ea typeface="ＭＳ Ｐ明朝" panose="02020600040205080304" pitchFamily="18" charset="-128"/>
                        </a:rPr>
                        <a:t>人材育成</a:t>
                      </a:r>
                      <a:endParaRPr kumimoji="1" lang="ja-JP" altLang="en-US" sz="1200" b="1" dirty="0">
                        <a:latin typeface="ＭＳ Ｐ明朝" panose="02020600040205080304" pitchFamily="18" charset="-128"/>
                        <a:ea typeface="ＭＳ Ｐ明朝" panose="02020600040205080304" pitchFamily="18" charset="-128"/>
                      </a:endParaRPr>
                    </a:p>
                  </a:txBody>
                  <a:tcPr/>
                </a:tc>
                <a:tc>
                  <a:txBody>
                    <a:bodyPr/>
                    <a:lstStyle/>
                    <a:p>
                      <a:r>
                        <a:rPr kumimoji="1" lang="ja-JP" altLang="en-US" sz="1100" dirty="0" smtClean="0">
                          <a:latin typeface="ＭＳ Ｐ明朝" panose="02020600040205080304" pitchFamily="18" charset="-128"/>
                          <a:ea typeface="ＭＳ Ｐ明朝" panose="02020600040205080304" pitchFamily="18" charset="-128"/>
                        </a:rPr>
                        <a:t>●セミナーの開催</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●工場見学会の実施</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●海外視察ツアーの実施</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●光計測スクールの開催（２回</a:t>
                      </a:r>
                      <a:r>
                        <a:rPr kumimoji="1" lang="en-US" altLang="ja-JP" sz="1100" dirty="0" smtClean="0">
                          <a:latin typeface="ＭＳ Ｐ明朝" panose="02020600040205080304" pitchFamily="18" charset="-128"/>
                          <a:ea typeface="ＭＳ Ｐ明朝" panose="02020600040205080304" pitchFamily="18" charset="-128"/>
                        </a:rPr>
                        <a:t>/</a:t>
                      </a:r>
                      <a:r>
                        <a:rPr kumimoji="1" lang="ja-JP" altLang="en-US" sz="1100" dirty="0" smtClean="0">
                          <a:latin typeface="ＭＳ Ｐ明朝" panose="02020600040205080304" pitchFamily="18" charset="-128"/>
                          <a:ea typeface="ＭＳ Ｐ明朝" panose="02020600040205080304" pitchFamily="18" charset="-128"/>
                        </a:rPr>
                        <a:t>年）</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●環境問題の取り組み</a:t>
                      </a:r>
                      <a:endParaRPr kumimoji="1" lang="ja-JP" altLang="en-US" sz="1100" dirty="0">
                        <a:latin typeface="ＭＳ Ｐ明朝" panose="02020600040205080304" pitchFamily="18" charset="-128"/>
                        <a:ea typeface="ＭＳ Ｐ明朝" panose="02020600040205080304" pitchFamily="18" charset="-128"/>
                      </a:endParaRPr>
                    </a:p>
                  </a:txBody>
                  <a:tcPr>
                    <a:solidFill>
                      <a:schemeClr val="accent1">
                        <a:lumMod val="20000"/>
                        <a:lumOff val="80000"/>
                      </a:schemeClr>
                    </a:solidFill>
                  </a:tcPr>
                </a:tc>
                <a:tc>
                  <a:txBody>
                    <a:bodyPr/>
                    <a:lstStyle/>
                    <a:p>
                      <a:r>
                        <a:rPr kumimoji="1" lang="ja-JP" altLang="en-US" sz="1100" dirty="0" smtClean="0">
                          <a:latin typeface="ＭＳ Ｐ明朝" panose="02020600040205080304" pitchFamily="18" charset="-128"/>
                          <a:ea typeface="ＭＳ Ｐ明朝" panose="02020600040205080304" pitchFamily="18" charset="-128"/>
                        </a:rPr>
                        <a:t>●会員の人材育成教育が格安で受講できる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●他社工場見学で自社の改善等に活用可能</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●海外展示会見学、及び海外工場の視察で海外状況の把握に活用可能</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●自社の技術者教育に一環、レベルアップに格安で活用できる</a:t>
                      </a:r>
                      <a:endParaRPr kumimoji="1" lang="en-US" altLang="ja-JP" sz="1100" dirty="0" smtClean="0">
                        <a:latin typeface="ＭＳ Ｐ明朝" panose="02020600040205080304" pitchFamily="18" charset="-128"/>
                        <a:ea typeface="ＭＳ Ｐ明朝" panose="02020600040205080304" pitchFamily="18" charset="-128"/>
                      </a:endParaRPr>
                    </a:p>
                    <a:p>
                      <a:r>
                        <a:rPr kumimoji="1" lang="ja-JP" altLang="en-US" sz="1100" dirty="0" smtClean="0">
                          <a:latin typeface="ＭＳ Ｐ明朝" panose="02020600040205080304" pitchFamily="18" charset="-128"/>
                          <a:ea typeface="ＭＳ Ｐ明朝" panose="02020600040205080304" pitchFamily="18" charset="-128"/>
                        </a:rPr>
                        <a:t>●各社の状況が把握できる</a:t>
                      </a:r>
                      <a:endParaRPr kumimoji="1" lang="ja-JP" altLang="en-US" sz="1100" dirty="0">
                        <a:latin typeface="ＭＳ Ｐ明朝" panose="02020600040205080304" pitchFamily="18" charset="-128"/>
                        <a:ea typeface="ＭＳ Ｐ明朝" panose="02020600040205080304" pitchFamily="18" charset="-128"/>
                      </a:endParaRPr>
                    </a:p>
                  </a:txBody>
                  <a:tcPr>
                    <a:solidFill>
                      <a:srgbClr val="FFCCFF"/>
                    </a:solidFill>
                  </a:tcPr>
                </a:tc>
              </a:tr>
            </a:tbl>
          </a:graphicData>
        </a:graphic>
      </p:graphicFrame>
    </p:spTree>
    <p:extLst>
      <p:ext uri="{BB962C8B-B14F-4D97-AF65-F5344CB8AC3E}">
        <p14:creationId xmlns:p14="http://schemas.microsoft.com/office/powerpoint/2010/main" val="958287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323528" y="345430"/>
            <a:ext cx="8352928" cy="1632377"/>
            <a:chOff x="323528" y="188640"/>
            <a:chExt cx="8352928" cy="1632377"/>
          </a:xfrm>
        </p:grpSpPr>
        <p:grpSp>
          <p:nvGrpSpPr>
            <p:cNvPr id="8" name="グループ化 7"/>
            <p:cNvGrpSpPr/>
            <p:nvPr/>
          </p:nvGrpSpPr>
          <p:grpSpPr>
            <a:xfrm>
              <a:off x="323528" y="188640"/>
              <a:ext cx="8352928" cy="360040"/>
              <a:chOff x="395536" y="332656"/>
              <a:chExt cx="8352928" cy="360040"/>
            </a:xfrm>
          </p:grpSpPr>
          <p:sp>
            <p:nvSpPr>
              <p:cNvPr id="2" name="片側の 2 つの角を丸めた四角形 1"/>
              <p:cNvSpPr/>
              <p:nvPr/>
            </p:nvSpPr>
            <p:spPr>
              <a:xfrm>
                <a:off x="395536" y="332656"/>
                <a:ext cx="1728192" cy="360040"/>
              </a:xfrm>
              <a:prstGeom prst="round2SameRect">
                <a:avLst/>
              </a:prstGeom>
              <a:solidFill>
                <a:srgbClr val="CCFFCC"/>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smtClean="0"/>
                  <a:t>セミナーの実績</a:t>
                </a:r>
                <a:endParaRPr kumimoji="1" lang="ja-JP" altLang="en-US" sz="1600" b="1" dirty="0"/>
              </a:p>
            </p:txBody>
          </p:sp>
          <p:cxnSp>
            <p:nvCxnSpPr>
              <p:cNvPr id="7" name="直線コネクタ 6"/>
              <p:cNvCxnSpPr/>
              <p:nvPr/>
            </p:nvCxnSpPr>
            <p:spPr>
              <a:xfrm>
                <a:off x="395536" y="692696"/>
                <a:ext cx="8352928"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sp>
          <p:nvSpPr>
            <p:cNvPr id="11" name="テキスト ボックス 10"/>
            <p:cNvSpPr txBox="1"/>
            <p:nvPr/>
          </p:nvSpPr>
          <p:spPr>
            <a:xfrm>
              <a:off x="467544" y="620688"/>
              <a:ext cx="8208912" cy="1200329"/>
            </a:xfrm>
            <a:prstGeom prst="rect">
              <a:avLst/>
            </a:prstGeom>
            <a:noFill/>
          </p:spPr>
          <p:txBody>
            <a:bodyPr wrap="square" rtlCol="0">
              <a:spAutoFit/>
            </a:bodyPr>
            <a:lstStyle/>
            <a:p>
              <a:pPr defTabSz="225425"/>
              <a:r>
                <a:rPr kumimoji="1" lang="ja-JP" altLang="en-US" dirty="0" smtClean="0"/>
                <a:t>・測定器取扱いの基礎</a:t>
              </a:r>
              <a:r>
                <a:rPr lang="en-US" altLang="ja-JP" dirty="0"/>
                <a:t>	</a:t>
              </a:r>
              <a:r>
                <a:rPr lang="en-US" altLang="ja-JP" dirty="0" smtClean="0"/>
                <a:t>	</a:t>
              </a:r>
              <a:r>
                <a:rPr kumimoji="1" lang="ja-JP" altLang="en-US" dirty="0" smtClean="0"/>
                <a:t>・測定工具編</a:t>
              </a:r>
              <a:r>
                <a:rPr kumimoji="1" lang="en-US" altLang="ja-JP" dirty="0" smtClean="0"/>
                <a:t>	</a:t>
              </a:r>
              <a:r>
                <a:rPr kumimoji="1" lang="ja-JP" altLang="en-US" dirty="0" smtClean="0"/>
                <a:t>　</a:t>
              </a:r>
              <a:r>
                <a:rPr kumimoji="1" lang="en-US" altLang="ja-JP" dirty="0" smtClean="0"/>
                <a:t>			</a:t>
              </a:r>
              <a:r>
                <a:rPr kumimoji="1" lang="ja-JP" altLang="en-US" dirty="0" smtClean="0"/>
                <a:t>・幾何公差の概要とその検証</a:t>
              </a:r>
              <a:endParaRPr kumimoji="1" lang="en-US" altLang="ja-JP" dirty="0" smtClean="0"/>
            </a:p>
            <a:p>
              <a:pPr defTabSz="225425"/>
              <a:r>
                <a:rPr lang="ja-JP" altLang="en-US" dirty="0" smtClean="0"/>
                <a:t>・表面粗さ測定の基礎</a:t>
              </a:r>
              <a:r>
                <a:rPr lang="en-US" altLang="ja-JP" dirty="0" smtClean="0"/>
                <a:t>		</a:t>
              </a:r>
              <a:r>
                <a:rPr lang="ja-JP" altLang="en-US" dirty="0" smtClean="0"/>
                <a:t>・輸出管理初級編</a:t>
              </a:r>
              <a:r>
                <a:rPr lang="en-US" altLang="ja-JP" dirty="0" smtClean="0"/>
                <a:t>	</a:t>
              </a:r>
              <a:r>
                <a:rPr lang="ja-JP" altLang="en-US" dirty="0" smtClean="0"/>
                <a:t>　</a:t>
              </a:r>
              <a:r>
                <a:rPr lang="en-US" altLang="ja-JP" dirty="0" smtClean="0"/>
                <a:t>	</a:t>
              </a:r>
              <a:r>
                <a:rPr lang="ja-JP" altLang="en-US" dirty="0" smtClean="0"/>
                <a:t>・輸出管理上級編、ＥＰＡ</a:t>
              </a:r>
              <a:endParaRPr lang="en-US" altLang="ja-JP" dirty="0" smtClean="0"/>
            </a:p>
            <a:p>
              <a:pPr defTabSz="225425"/>
              <a:r>
                <a:rPr kumimoji="1" lang="ja-JP" altLang="en-US" dirty="0" smtClean="0"/>
                <a:t>・知財マネージメント</a:t>
              </a:r>
              <a:r>
                <a:rPr kumimoji="1" lang="en-US" altLang="ja-JP" dirty="0" smtClean="0"/>
                <a:t>			</a:t>
              </a:r>
              <a:r>
                <a:rPr kumimoji="1" lang="ja-JP" altLang="en-US" dirty="0" smtClean="0"/>
                <a:t>・改正輸出令</a:t>
              </a:r>
              <a:r>
                <a:rPr kumimoji="1" lang="en-US" altLang="ja-JP" dirty="0" smtClean="0"/>
                <a:t>				</a:t>
              </a:r>
              <a:r>
                <a:rPr kumimoji="1" lang="ja-JP" altLang="en-US" dirty="0" smtClean="0"/>
                <a:t>・</a:t>
              </a:r>
              <a:r>
                <a:rPr kumimoji="1" lang="en-US" altLang="ja-JP" dirty="0" smtClean="0"/>
                <a:t>2015</a:t>
              </a:r>
              <a:r>
                <a:rPr kumimoji="1" lang="ja-JP" altLang="en-US" dirty="0" smtClean="0"/>
                <a:t>年</a:t>
              </a:r>
              <a:r>
                <a:rPr lang="ja-JP" altLang="en-US" dirty="0"/>
                <a:t>版</a:t>
              </a:r>
              <a:r>
                <a:rPr kumimoji="1" lang="ja-JP" altLang="en-US" dirty="0" smtClean="0"/>
                <a:t>ものづくり白書</a:t>
              </a:r>
              <a:endParaRPr kumimoji="1" lang="en-US" altLang="ja-JP" dirty="0" smtClean="0"/>
            </a:p>
            <a:p>
              <a:pPr defTabSz="225425"/>
              <a:r>
                <a:rPr lang="ja-JP" altLang="en-US" dirty="0" smtClean="0"/>
                <a:t>・改正輸出令</a:t>
              </a:r>
              <a:r>
                <a:rPr lang="en-US" altLang="ja-JP" dirty="0" smtClean="0"/>
                <a:t>2016</a:t>
              </a:r>
              <a:endParaRPr kumimoji="1" lang="ja-JP" altLang="en-US" dirty="0"/>
            </a:p>
          </p:txBody>
        </p:sp>
      </p:grpSp>
      <p:grpSp>
        <p:nvGrpSpPr>
          <p:cNvPr id="21" name="グループ化 20"/>
          <p:cNvGrpSpPr/>
          <p:nvPr/>
        </p:nvGrpSpPr>
        <p:grpSpPr>
          <a:xfrm>
            <a:off x="323528" y="2026441"/>
            <a:ext cx="8352928" cy="1353682"/>
            <a:chOff x="323528" y="1558488"/>
            <a:chExt cx="8352928" cy="1353682"/>
          </a:xfrm>
        </p:grpSpPr>
        <p:grpSp>
          <p:nvGrpSpPr>
            <p:cNvPr id="12" name="グループ化 11"/>
            <p:cNvGrpSpPr/>
            <p:nvPr/>
          </p:nvGrpSpPr>
          <p:grpSpPr>
            <a:xfrm>
              <a:off x="323528" y="1558488"/>
              <a:ext cx="8352928" cy="360040"/>
              <a:chOff x="395536" y="332656"/>
              <a:chExt cx="8352928" cy="360040"/>
            </a:xfrm>
          </p:grpSpPr>
          <p:sp>
            <p:nvSpPr>
              <p:cNvPr id="13" name="片側の 2 つの角を丸めた四角形 12"/>
              <p:cNvSpPr/>
              <p:nvPr/>
            </p:nvSpPr>
            <p:spPr>
              <a:xfrm>
                <a:off x="395536" y="332656"/>
                <a:ext cx="1728192" cy="360040"/>
              </a:xfrm>
              <a:prstGeom prst="round2SameRect">
                <a:avLst/>
              </a:prstGeom>
              <a:solidFill>
                <a:srgbClr val="FFCCFF"/>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b="1" dirty="0" smtClean="0"/>
                  <a:t>工場見学の実績</a:t>
                </a:r>
                <a:endParaRPr kumimoji="1" lang="ja-JP" altLang="en-US" sz="1600" b="1" dirty="0"/>
              </a:p>
            </p:txBody>
          </p:sp>
          <p:cxnSp>
            <p:nvCxnSpPr>
              <p:cNvPr id="14" name="直線コネクタ 13"/>
              <p:cNvCxnSpPr/>
              <p:nvPr/>
            </p:nvCxnSpPr>
            <p:spPr>
              <a:xfrm>
                <a:off x="395536" y="692696"/>
                <a:ext cx="8352928"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sp>
          <p:nvSpPr>
            <p:cNvPr id="15" name="テキスト ボックス 14"/>
            <p:cNvSpPr txBox="1"/>
            <p:nvPr/>
          </p:nvSpPr>
          <p:spPr>
            <a:xfrm>
              <a:off x="467544" y="1988840"/>
              <a:ext cx="8208912" cy="923330"/>
            </a:xfrm>
            <a:prstGeom prst="rect">
              <a:avLst/>
            </a:prstGeom>
            <a:noFill/>
          </p:spPr>
          <p:txBody>
            <a:bodyPr wrap="square" rtlCol="0">
              <a:spAutoFit/>
            </a:bodyPr>
            <a:lstStyle/>
            <a:p>
              <a:r>
                <a:rPr kumimoji="1" lang="ja-JP" altLang="en-US" dirty="0" smtClean="0"/>
                <a:t>・（株）トプコン</a:t>
              </a:r>
              <a:r>
                <a:rPr kumimoji="1" lang="en-US" altLang="ja-JP" dirty="0" smtClean="0"/>
                <a:t>	</a:t>
              </a:r>
              <a:r>
                <a:rPr kumimoji="1" lang="ja-JP" altLang="en-US" dirty="0" smtClean="0"/>
                <a:t>・（独）産業技術総合研究所</a:t>
              </a:r>
              <a:r>
                <a:rPr kumimoji="1" lang="en-US" altLang="ja-JP" dirty="0" smtClean="0"/>
                <a:t>	</a:t>
              </a:r>
              <a:r>
                <a:rPr kumimoji="1" lang="ja-JP" altLang="en-US" dirty="0" smtClean="0"/>
                <a:t>　・オリンパス（株）</a:t>
              </a:r>
              <a:endParaRPr kumimoji="1" lang="en-US" altLang="ja-JP" dirty="0" smtClean="0"/>
            </a:p>
            <a:p>
              <a:r>
                <a:rPr lang="ja-JP" altLang="en-US" dirty="0" smtClean="0"/>
                <a:t>・（株）ニコン</a:t>
              </a:r>
              <a:r>
                <a:rPr lang="en-US" altLang="ja-JP" dirty="0" smtClean="0"/>
                <a:t>	</a:t>
              </a:r>
              <a:r>
                <a:rPr lang="ja-JP" altLang="en-US" dirty="0" smtClean="0"/>
                <a:t>・（株）東京精密</a:t>
              </a:r>
              <a:r>
                <a:rPr lang="en-US" altLang="ja-JP" dirty="0" smtClean="0"/>
                <a:t>		</a:t>
              </a:r>
              <a:r>
                <a:rPr lang="ja-JP" altLang="en-US" dirty="0" smtClean="0"/>
                <a:t>　・（株）オハラ</a:t>
              </a:r>
              <a:endParaRPr lang="en-US" altLang="ja-JP" dirty="0" smtClean="0"/>
            </a:p>
            <a:p>
              <a:r>
                <a:rPr kumimoji="1" lang="ja-JP" altLang="en-US" dirty="0" smtClean="0"/>
                <a:t>・（株）</a:t>
              </a:r>
              <a:r>
                <a:rPr lang="ja-JP" altLang="en-US" dirty="0" smtClean="0"/>
                <a:t>ナックイメージテクノロジー</a:t>
              </a:r>
              <a:r>
                <a:rPr lang="en-US" altLang="ja-JP" dirty="0" smtClean="0"/>
                <a:t>	</a:t>
              </a:r>
              <a:r>
                <a:rPr lang="ja-JP" altLang="en-US" dirty="0"/>
                <a:t>　　　　　　　・</a:t>
              </a:r>
              <a:r>
                <a:rPr lang="ja-JP" altLang="en-US" dirty="0" smtClean="0"/>
                <a:t>アイダエンジニアリング（株）</a:t>
              </a:r>
              <a:endParaRPr kumimoji="1" lang="ja-JP" altLang="en-US" dirty="0"/>
            </a:p>
          </p:txBody>
        </p:sp>
      </p:grpSp>
      <p:grpSp>
        <p:nvGrpSpPr>
          <p:cNvPr id="20" name="グループ化 19"/>
          <p:cNvGrpSpPr/>
          <p:nvPr/>
        </p:nvGrpSpPr>
        <p:grpSpPr>
          <a:xfrm>
            <a:off x="323528" y="3517173"/>
            <a:ext cx="8352928" cy="3082414"/>
            <a:chOff x="323528" y="2924944"/>
            <a:chExt cx="8352928" cy="3082414"/>
          </a:xfrm>
        </p:grpSpPr>
        <p:grpSp>
          <p:nvGrpSpPr>
            <p:cNvPr id="16" name="グループ化 15"/>
            <p:cNvGrpSpPr/>
            <p:nvPr/>
          </p:nvGrpSpPr>
          <p:grpSpPr>
            <a:xfrm>
              <a:off x="323528" y="2924944"/>
              <a:ext cx="8352928" cy="360040"/>
              <a:chOff x="395536" y="332656"/>
              <a:chExt cx="8352928" cy="360040"/>
            </a:xfrm>
          </p:grpSpPr>
          <p:sp>
            <p:nvSpPr>
              <p:cNvPr id="17" name="片側の 2 つの角を丸めた四角形 16"/>
              <p:cNvSpPr/>
              <p:nvPr/>
            </p:nvSpPr>
            <p:spPr>
              <a:xfrm>
                <a:off x="395536" y="332656"/>
                <a:ext cx="4896544" cy="360040"/>
              </a:xfrm>
              <a:prstGeom prst="round2SameRect">
                <a:avLst/>
              </a:prstGeom>
              <a:solidFill>
                <a:srgbClr val="CCFF66"/>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b="1" dirty="0" smtClean="0"/>
                  <a:t>光計測スクールカリキュラム</a:t>
                </a:r>
                <a:r>
                  <a:rPr lang="ja-JP" altLang="en-US" sz="1600" dirty="0" smtClean="0"/>
                  <a:t>　　　　実績　１２ 回 開催</a:t>
                </a:r>
                <a:endParaRPr kumimoji="1" lang="ja-JP" altLang="en-US" sz="1600" dirty="0"/>
              </a:p>
            </p:txBody>
          </p:sp>
          <p:cxnSp>
            <p:nvCxnSpPr>
              <p:cNvPr id="18" name="直線コネクタ 17"/>
              <p:cNvCxnSpPr/>
              <p:nvPr/>
            </p:nvCxnSpPr>
            <p:spPr>
              <a:xfrm>
                <a:off x="395536" y="692696"/>
                <a:ext cx="8352928"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sp>
          <p:nvSpPr>
            <p:cNvPr id="19" name="テキスト ボックス 18"/>
            <p:cNvSpPr txBox="1"/>
            <p:nvPr/>
          </p:nvSpPr>
          <p:spPr>
            <a:xfrm>
              <a:off x="395536" y="3422035"/>
              <a:ext cx="8208912" cy="2585323"/>
            </a:xfrm>
            <a:prstGeom prst="rect">
              <a:avLst/>
            </a:prstGeom>
            <a:noFill/>
          </p:spPr>
          <p:txBody>
            <a:bodyPr wrap="square" rtlCol="0">
              <a:spAutoFit/>
            </a:bodyPr>
            <a:lstStyle/>
            <a:p>
              <a:pPr defTabSz="895350"/>
              <a:r>
                <a:rPr kumimoji="1" lang="ja-JP" altLang="en-US" dirty="0" smtClean="0"/>
                <a:t>・　１章　光自体を計測する</a:t>
              </a:r>
              <a:r>
                <a:rPr kumimoji="1" lang="en-US" altLang="ja-JP" dirty="0" smtClean="0"/>
                <a:t>		</a:t>
              </a:r>
              <a:r>
                <a:rPr kumimoji="1" lang="ja-JP" altLang="en-US" dirty="0" smtClean="0"/>
                <a:t>・　２章　材料・物質の特性を計測する</a:t>
              </a:r>
              <a:endParaRPr kumimoji="1" lang="en-US" altLang="ja-JP" dirty="0" smtClean="0"/>
            </a:p>
            <a:p>
              <a:pPr defTabSz="895350"/>
              <a:r>
                <a:rPr lang="ja-JP" altLang="en-US" dirty="0" smtClean="0"/>
                <a:t>・　３章　長さを計測する</a:t>
              </a:r>
              <a:r>
                <a:rPr lang="en-US" altLang="ja-JP" dirty="0" smtClean="0"/>
                <a:t>	</a:t>
              </a:r>
              <a:r>
                <a:rPr lang="en-US" altLang="ja-JP" dirty="0"/>
                <a:t>	</a:t>
              </a:r>
              <a:r>
                <a:rPr lang="ja-JP" altLang="en-US" dirty="0" smtClean="0"/>
                <a:t>・　４章　寸法を計測する</a:t>
              </a:r>
              <a:endParaRPr lang="en-US" altLang="ja-JP" dirty="0" smtClean="0"/>
            </a:p>
            <a:p>
              <a:pPr defTabSz="896938"/>
              <a:r>
                <a:rPr kumimoji="1" lang="ja-JP" altLang="en-US" dirty="0" smtClean="0"/>
                <a:t>・　５章　形状を計測する</a:t>
              </a:r>
              <a:r>
                <a:rPr kumimoji="1" lang="en-US" altLang="ja-JP" dirty="0" smtClean="0"/>
                <a:t>		</a:t>
              </a:r>
              <a:r>
                <a:rPr kumimoji="1" lang="ja-JP" altLang="en-US" dirty="0" smtClean="0"/>
                <a:t>・　６章　変位・変形を計測する</a:t>
              </a:r>
              <a:endParaRPr kumimoji="1" lang="en-US" altLang="ja-JP" dirty="0" smtClean="0"/>
            </a:p>
            <a:p>
              <a:pPr defTabSz="896938"/>
              <a:r>
                <a:rPr lang="ja-JP" altLang="en-US" dirty="0" smtClean="0"/>
                <a:t>・　７章　内部を計測する</a:t>
              </a:r>
              <a:r>
                <a:rPr lang="en-US" altLang="ja-JP" dirty="0" smtClean="0"/>
                <a:t>		</a:t>
              </a:r>
              <a:r>
                <a:rPr lang="ja-JP" altLang="en-US" dirty="0" smtClean="0"/>
                <a:t>・　８章　物の動きを計測する</a:t>
              </a:r>
              <a:endParaRPr lang="en-US" altLang="ja-JP" dirty="0" smtClean="0"/>
            </a:p>
            <a:p>
              <a:pPr defTabSz="896938"/>
              <a:r>
                <a:rPr kumimoji="1" lang="ja-JP" altLang="en-US" dirty="0" smtClean="0"/>
                <a:t>・　９章　流れを計測する</a:t>
              </a:r>
              <a:r>
                <a:rPr kumimoji="1" lang="en-US" altLang="ja-JP" dirty="0" smtClean="0"/>
                <a:t>		</a:t>
              </a:r>
              <a:r>
                <a:rPr kumimoji="1" lang="ja-JP" altLang="en-US" dirty="0" smtClean="0"/>
                <a:t>・１０章　検査技術</a:t>
              </a:r>
              <a:endParaRPr kumimoji="1" lang="en-US" altLang="ja-JP" dirty="0" smtClean="0"/>
            </a:p>
            <a:p>
              <a:pPr defTabSz="896938"/>
              <a:r>
                <a:rPr lang="ja-JP" altLang="en-US" dirty="0" smtClean="0"/>
                <a:t>・１１章　物理量を計測する</a:t>
              </a:r>
              <a:r>
                <a:rPr lang="en-US" altLang="ja-JP" dirty="0" smtClean="0"/>
                <a:t>		</a:t>
              </a:r>
              <a:r>
                <a:rPr lang="ja-JP" altLang="en-US" dirty="0" smtClean="0"/>
                <a:t>・１２章　明るさと色を計測する</a:t>
              </a:r>
              <a:endParaRPr lang="en-US" altLang="ja-JP" dirty="0" smtClean="0"/>
            </a:p>
            <a:p>
              <a:pPr defTabSz="896938"/>
              <a:r>
                <a:rPr kumimoji="1" lang="ja-JP" altLang="en-US" dirty="0" smtClean="0"/>
                <a:t>・１３章　微細物体を計測する</a:t>
              </a:r>
              <a:r>
                <a:rPr kumimoji="1" lang="en-US" altLang="ja-JP" dirty="0" smtClean="0"/>
                <a:t>	</a:t>
              </a:r>
              <a:r>
                <a:rPr kumimoji="1" lang="ja-JP" altLang="en-US" dirty="0" smtClean="0"/>
                <a:t>・１４章　光源を選ぶ</a:t>
              </a:r>
              <a:endParaRPr kumimoji="1" lang="en-US" altLang="ja-JP" dirty="0" smtClean="0"/>
            </a:p>
            <a:p>
              <a:pPr defTabSz="896938"/>
              <a:r>
                <a:rPr kumimoji="1" lang="ja-JP" altLang="en-US" dirty="0" smtClean="0"/>
                <a:t>・１５章　光を制御する</a:t>
              </a:r>
              <a:r>
                <a:rPr kumimoji="1" lang="en-US" altLang="ja-JP" dirty="0" smtClean="0"/>
                <a:t>		</a:t>
              </a:r>
              <a:r>
                <a:rPr kumimoji="1" lang="ja-JP" altLang="en-US" dirty="0" smtClean="0"/>
                <a:t>・１６章　よい画像を得る</a:t>
              </a:r>
              <a:endParaRPr kumimoji="1" lang="en-US" altLang="ja-JP" dirty="0" smtClean="0"/>
            </a:p>
            <a:p>
              <a:pPr defTabSz="896938"/>
              <a:r>
                <a:rPr lang="ja-JP" altLang="en-US" dirty="0" smtClean="0"/>
                <a:t>・１７章　安全に光を使う</a:t>
              </a:r>
              <a:r>
                <a:rPr lang="en-US" altLang="ja-JP" dirty="0" smtClean="0"/>
                <a:t>		</a:t>
              </a:r>
              <a:r>
                <a:rPr lang="ja-JP" altLang="en-US" dirty="0" smtClean="0"/>
                <a:t>・１８章　単位を知る</a:t>
              </a:r>
              <a:endParaRPr kumimoji="1" lang="ja-JP" altLang="en-US" dirty="0"/>
            </a:p>
          </p:txBody>
        </p:sp>
      </p:grpSp>
    </p:spTree>
    <p:extLst>
      <p:ext uri="{BB962C8B-B14F-4D97-AF65-F5344CB8AC3E}">
        <p14:creationId xmlns:p14="http://schemas.microsoft.com/office/powerpoint/2010/main" val="4124018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18060"/>
            <a:ext cx="8229600" cy="899392"/>
          </a:xfrm>
        </p:spPr>
        <p:txBody>
          <a:bodyPr>
            <a:normAutofit/>
          </a:bodyPr>
          <a:lstStyle/>
          <a:p>
            <a:pPr>
              <a:lnSpc>
                <a:spcPts val="2300"/>
              </a:lnSpc>
            </a:pPr>
            <a:r>
              <a:rPr lang="zh-TW" altLang="en-US" sz="2400" b="1" dirty="0"/>
              <a:t>日本光学測定</a:t>
            </a:r>
            <a:r>
              <a:rPr lang="zh-TW" altLang="en-US" sz="2400" b="1" dirty="0" smtClean="0"/>
              <a:t>機工業会</a:t>
            </a:r>
            <a:r>
              <a:rPr lang="ja-JP" altLang="en-US" sz="2400" b="1" dirty="0" smtClean="0"/>
              <a:t>　</a:t>
            </a:r>
            <a:r>
              <a:rPr lang="zh-TW" altLang="en-US" sz="2400" b="1" dirty="0" smtClean="0"/>
              <a:t>委員会機能図</a:t>
            </a:r>
            <a:endParaRPr kumimoji="1" lang="ja-JP" altLang="en-US" sz="2400" dirty="0"/>
          </a:p>
        </p:txBody>
      </p:sp>
      <p:grpSp>
        <p:nvGrpSpPr>
          <p:cNvPr id="3" name="グループ化 2"/>
          <p:cNvGrpSpPr/>
          <p:nvPr/>
        </p:nvGrpSpPr>
        <p:grpSpPr>
          <a:xfrm>
            <a:off x="539552" y="1790730"/>
            <a:ext cx="8064896" cy="4302566"/>
            <a:chOff x="755576" y="1741458"/>
            <a:chExt cx="8064896" cy="4302566"/>
          </a:xfrm>
        </p:grpSpPr>
        <p:sp>
          <p:nvSpPr>
            <p:cNvPr id="11" name="テキスト ボックス 10"/>
            <p:cNvSpPr txBox="1"/>
            <p:nvPr/>
          </p:nvSpPr>
          <p:spPr>
            <a:xfrm>
              <a:off x="3860387" y="1741458"/>
              <a:ext cx="1584176" cy="369332"/>
            </a:xfrm>
            <a:prstGeom prst="rect">
              <a:avLst/>
            </a:prstGeom>
            <a:noFill/>
            <a:ln w="19050">
              <a:solidFill>
                <a:schemeClr val="tx1"/>
              </a:solidFill>
            </a:ln>
          </p:spPr>
          <p:txBody>
            <a:bodyPr wrap="square" rtlCol="0">
              <a:spAutoFit/>
            </a:bodyPr>
            <a:lstStyle/>
            <a:p>
              <a:r>
                <a:rPr kumimoji="1" lang="ja-JP" altLang="en-US" b="1" dirty="0" smtClean="0"/>
                <a:t>役員会・総会</a:t>
              </a:r>
              <a:endParaRPr kumimoji="1" lang="ja-JP" altLang="en-US" b="1" dirty="0"/>
            </a:p>
          </p:txBody>
        </p:sp>
        <p:sp>
          <p:nvSpPr>
            <p:cNvPr id="21" name="テキスト ボックス 20"/>
            <p:cNvSpPr txBox="1"/>
            <p:nvPr/>
          </p:nvSpPr>
          <p:spPr>
            <a:xfrm>
              <a:off x="755576" y="2198872"/>
              <a:ext cx="1872208" cy="369332"/>
            </a:xfrm>
            <a:prstGeom prst="rect">
              <a:avLst/>
            </a:prstGeom>
            <a:noFill/>
            <a:ln w="19050">
              <a:solidFill>
                <a:schemeClr val="tx1"/>
              </a:solidFill>
            </a:ln>
          </p:spPr>
          <p:txBody>
            <a:bodyPr wrap="square" rtlCol="0">
              <a:spAutoFit/>
            </a:bodyPr>
            <a:lstStyle/>
            <a:p>
              <a:r>
                <a:rPr kumimoji="1" lang="ja-JP" altLang="en-US" dirty="0" smtClean="0"/>
                <a:t>　　　</a:t>
              </a:r>
              <a:r>
                <a:rPr kumimoji="1" lang="ja-JP" altLang="en-US" b="1" dirty="0" smtClean="0"/>
                <a:t>事務局</a:t>
              </a:r>
              <a:endParaRPr kumimoji="1" lang="ja-JP" altLang="en-US" b="1" dirty="0"/>
            </a:p>
          </p:txBody>
        </p:sp>
        <p:sp>
          <p:nvSpPr>
            <p:cNvPr id="22" name="テキスト ボックス 21"/>
            <p:cNvSpPr txBox="1"/>
            <p:nvPr/>
          </p:nvSpPr>
          <p:spPr>
            <a:xfrm>
              <a:off x="3860387" y="2735178"/>
              <a:ext cx="1584176" cy="369332"/>
            </a:xfrm>
            <a:prstGeom prst="rect">
              <a:avLst/>
            </a:prstGeom>
            <a:noFill/>
            <a:ln w="19050">
              <a:solidFill>
                <a:schemeClr val="tx1"/>
              </a:solidFill>
            </a:ln>
          </p:spPr>
          <p:txBody>
            <a:bodyPr wrap="square" rtlCol="0">
              <a:spAutoFit/>
            </a:bodyPr>
            <a:lstStyle/>
            <a:p>
              <a:r>
                <a:rPr kumimoji="1" lang="ja-JP" altLang="en-US" b="1" dirty="0" smtClean="0"/>
                <a:t>　運営委員会</a:t>
              </a:r>
              <a:endParaRPr kumimoji="1" lang="ja-JP" altLang="en-US" b="1" dirty="0"/>
            </a:p>
          </p:txBody>
        </p:sp>
        <p:sp>
          <p:nvSpPr>
            <p:cNvPr id="23" name="テキスト ボックス 22"/>
            <p:cNvSpPr txBox="1"/>
            <p:nvPr/>
          </p:nvSpPr>
          <p:spPr>
            <a:xfrm>
              <a:off x="755576" y="3573016"/>
              <a:ext cx="1872208" cy="369332"/>
            </a:xfrm>
            <a:prstGeom prst="rect">
              <a:avLst/>
            </a:prstGeom>
            <a:noFill/>
            <a:ln w="19050">
              <a:solidFill>
                <a:schemeClr val="tx1"/>
              </a:solidFill>
            </a:ln>
          </p:spPr>
          <p:txBody>
            <a:bodyPr wrap="square" rtlCol="0">
              <a:spAutoFit/>
            </a:bodyPr>
            <a:lstStyle/>
            <a:p>
              <a:r>
                <a:rPr kumimoji="1" lang="ja-JP" altLang="en-US" b="1" dirty="0" smtClean="0"/>
                <a:t>　　国内委員会</a:t>
              </a:r>
              <a:endParaRPr kumimoji="1" lang="ja-JP" altLang="en-US" b="1" dirty="0"/>
            </a:p>
          </p:txBody>
        </p:sp>
        <p:sp>
          <p:nvSpPr>
            <p:cNvPr id="24" name="テキスト ボックス 23"/>
            <p:cNvSpPr txBox="1"/>
            <p:nvPr/>
          </p:nvSpPr>
          <p:spPr>
            <a:xfrm>
              <a:off x="755576" y="4581128"/>
              <a:ext cx="1858180" cy="338554"/>
            </a:xfrm>
            <a:prstGeom prst="rect">
              <a:avLst/>
            </a:prstGeom>
            <a:noFill/>
            <a:ln w="19050">
              <a:solidFill>
                <a:schemeClr val="tx1"/>
              </a:solidFill>
            </a:ln>
          </p:spPr>
          <p:txBody>
            <a:bodyPr wrap="square" rtlCol="0">
              <a:spAutoFit/>
            </a:bodyPr>
            <a:lstStyle/>
            <a:p>
              <a:r>
                <a:rPr kumimoji="1" lang="ja-JP" altLang="en-US" sz="1600" b="1" dirty="0" smtClean="0"/>
                <a:t>展示会実行委員会</a:t>
              </a:r>
              <a:endParaRPr kumimoji="1" lang="ja-JP" altLang="en-US" sz="1600" b="1" dirty="0"/>
            </a:p>
          </p:txBody>
        </p:sp>
        <p:sp>
          <p:nvSpPr>
            <p:cNvPr id="25" name="テキスト ボックス 24"/>
            <p:cNvSpPr txBox="1"/>
            <p:nvPr/>
          </p:nvSpPr>
          <p:spPr>
            <a:xfrm>
              <a:off x="755576" y="5445224"/>
              <a:ext cx="1858180" cy="584775"/>
            </a:xfrm>
            <a:prstGeom prst="rect">
              <a:avLst/>
            </a:prstGeom>
            <a:noFill/>
            <a:ln w="19050">
              <a:solidFill>
                <a:schemeClr val="tx1"/>
              </a:solidFill>
            </a:ln>
          </p:spPr>
          <p:txBody>
            <a:bodyPr wrap="square" rtlCol="0">
              <a:spAutoFit/>
            </a:bodyPr>
            <a:lstStyle/>
            <a:p>
              <a:r>
                <a:rPr kumimoji="1" lang="ja-JP" altLang="en-US" sz="1600" b="1" dirty="0" smtClean="0"/>
                <a:t>実務応用セミナー</a:t>
              </a:r>
              <a:endParaRPr kumimoji="1" lang="en-US" altLang="ja-JP" sz="1600" b="1" dirty="0" smtClean="0"/>
            </a:p>
            <a:p>
              <a:r>
                <a:rPr kumimoji="1" lang="ja-JP" altLang="en-US" sz="1600" b="1" dirty="0" smtClean="0"/>
                <a:t>　　実行委員会</a:t>
              </a:r>
              <a:endParaRPr kumimoji="1" lang="ja-JP" altLang="en-US" sz="1600" b="1" dirty="0"/>
            </a:p>
          </p:txBody>
        </p:sp>
        <p:sp>
          <p:nvSpPr>
            <p:cNvPr id="26" name="テキスト ボックス 25"/>
            <p:cNvSpPr txBox="1"/>
            <p:nvPr/>
          </p:nvSpPr>
          <p:spPr>
            <a:xfrm>
              <a:off x="3860387" y="3573016"/>
              <a:ext cx="1584176" cy="369332"/>
            </a:xfrm>
            <a:prstGeom prst="rect">
              <a:avLst/>
            </a:prstGeom>
            <a:noFill/>
            <a:ln w="19050">
              <a:solidFill>
                <a:schemeClr val="tx1"/>
              </a:solidFill>
            </a:ln>
          </p:spPr>
          <p:txBody>
            <a:bodyPr wrap="square" rtlCol="0">
              <a:spAutoFit/>
            </a:bodyPr>
            <a:lstStyle/>
            <a:p>
              <a:r>
                <a:rPr kumimoji="1" lang="ja-JP" altLang="en-US" b="1" dirty="0" smtClean="0"/>
                <a:t>　技術委員会</a:t>
              </a:r>
              <a:endParaRPr kumimoji="1" lang="ja-JP" altLang="en-US" b="1" dirty="0"/>
            </a:p>
          </p:txBody>
        </p:sp>
        <p:sp>
          <p:nvSpPr>
            <p:cNvPr id="27" name="テキスト ボックス 26"/>
            <p:cNvSpPr txBox="1"/>
            <p:nvPr/>
          </p:nvSpPr>
          <p:spPr>
            <a:xfrm>
              <a:off x="7236296" y="3596962"/>
              <a:ext cx="1584176" cy="369332"/>
            </a:xfrm>
            <a:prstGeom prst="rect">
              <a:avLst/>
            </a:prstGeom>
            <a:noFill/>
            <a:ln w="19050">
              <a:solidFill>
                <a:schemeClr val="tx1"/>
              </a:solidFill>
            </a:ln>
          </p:spPr>
          <p:txBody>
            <a:bodyPr wrap="square" rtlCol="0">
              <a:spAutoFit/>
            </a:bodyPr>
            <a:lstStyle/>
            <a:p>
              <a:r>
                <a:rPr kumimoji="1" lang="ja-JP" altLang="en-US" b="1" dirty="0" smtClean="0"/>
                <a:t>　輸出委員会</a:t>
              </a:r>
              <a:endParaRPr kumimoji="1" lang="ja-JP" altLang="en-US" b="1" dirty="0"/>
            </a:p>
          </p:txBody>
        </p:sp>
        <p:sp>
          <p:nvSpPr>
            <p:cNvPr id="28" name="テキスト ボックス 27"/>
            <p:cNvSpPr txBox="1"/>
            <p:nvPr/>
          </p:nvSpPr>
          <p:spPr>
            <a:xfrm>
              <a:off x="2959602" y="4593785"/>
              <a:ext cx="1756414" cy="369332"/>
            </a:xfrm>
            <a:prstGeom prst="rect">
              <a:avLst/>
            </a:prstGeom>
            <a:noFill/>
            <a:ln w="19050">
              <a:solidFill>
                <a:schemeClr val="tx1"/>
              </a:solidFill>
            </a:ln>
          </p:spPr>
          <p:txBody>
            <a:bodyPr wrap="square" rtlCol="0">
              <a:spAutoFit/>
            </a:bodyPr>
            <a:lstStyle/>
            <a:p>
              <a:r>
                <a:rPr kumimoji="1" lang="ja-JP" altLang="en-US" b="1" dirty="0" smtClean="0"/>
                <a:t>　　技術部会</a:t>
              </a:r>
              <a:endParaRPr kumimoji="1" lang="ja-JP" altLang="en-US" b="1" dirty="0"/>
            </a:p>
          </p:txBody>
        </p:sp>
        <p:sp>
          <p:nvSpPr>
            <p:cNvPr id="29" name="テキスト ボックス 28"/>
            <p:cNvSpPr txBox="1"/>
            <p:nvPr/>
          </p:nvSpPr>
          <p:spPr>
            <a:xfrm>
              <a:off x="5004048" y="4581128"/>
              <a:ext cx="1584176" cy="584775"/>
            </a:xfrm>
            <a:prstGeom prst="rect">
              <a:avLst/>
            </a:prstGeom>
            <a:noFill/>
            <a:ln w="19050">
              <a:solidFill>
                <a:schemeClr val="tx1"/>
              </a:solidFill>
            </a:ln>
          </p:spPr>
          <p:txBody>
            <a:bodyPr wrap="square" rtlCol="0">
              <a:spAutoFit/>
            </a:bodyPr>
            <a:lstStyle/>
            <a:p>
              <a:r>
                <a:rPr kumimoji="1" lang="ja-JP" altLang="en-US" sz="1600" b="1" dirty="0" smtClean="0"/>
                <a:t>光計測スクール実行委員会</a:t>
              </a:r>
              <a:endParaRPr kumimoji="1" lang="ja-JP" altLang="en-US" sz="1600" b="1" dirty="0"/>
            </a:p>
          </p:txBody>
        </p:sp>
        <p:sp>
          <p:nvSpPr>
            <p:cNvPr id="30" name="テキスト ボックス 29"/>
            <p:cNvSpPr txBox="1"/>
            <p:nvPr/>
          </p:nvSpPr>
          <p:spPr>
            <a:xfrm>
              <a:off x="6804248" y="4593785"/>
              <a:ext cx="2016224" cy="584775"/>
            </a:xfrm>
            <a:prstGeom prst="rect">
              <a:avLst/>
            </a:prstGeom>
            <a:noFill/>
            <a:ln w="19050">
              <a:solidFill>
                <a:schemeClr val="tx1"/>
              </a:solidFill>
            </a:ln>
          </p:spPr>
          <p:txBody>
            <a:bodyPr wrap="square" rtlCol="0">
              <a:spAutoFit/>
            </a:bodyPr>
            <a:lstStyle/>
            <a:p>
              <a:r>
                <a:rPr kumimoji="1" lang="ja-JP" altLang="en-US" sz="1600" b="1" dirty="0" smtClean="0"/>
                <a:t>光計測シンポジウム実行委員会</a:t>
              </a:r>
              <a:endParaRPr kumimoji="1" lang="ja-JP" altLang="en-US" sz="1600" b="1" dirty="0"/>
            </a:p>
          </p:txBody>
        </p:sp>
        <p:sp>
          <p:nvSpPr>
            <p:cNvPr id="31" name="テキスト ボックス 30"/>
            <p:cNvSpPr txBox="1"/>
            <p:nvPr/>
          </p:nvSpPr>
          <p:spPr>
            <a:xfrm>
              <a:off x="2959602" y="5446592"/>
              <a:ext cx="1756414" cy="369332"/>
            </a:xfrm>
            <a:prstGeom prst="rect">
              <a:avLst/>
            </a:prstGeom>
            <a:noFill/>
            <a:ln w="19050">
              <a:solidFill>
                <a:schemeClr val="tx1"/>
              </a:solidFill>
            </a:ln>
          </p:spPr>
          <p:txBody>
            <a:bodyPr wrap="square" rtlCol="0">
              <a:spAutoFit/>
            </a:bodyPr>
            <a:lstStyle/>
            <a:p>
              <a:r>
                <a:rPr kumimoji="1" lang="en-US" altLang="ja-JP" b="1" dirty="0" smtClean="0"/>
                <a:t>JIS</a:t>
              </a:r>
              <a:r>
                <a:rPr kumimoji="1" lang="ja-JP" altLang="en-US" sz="1600" b="1" dirty="0" smtClean="0"/>
                <a:t>見直し委員会</a:t>
              </a:r>
              <a:endParaRPr kumimoji="1" lang="ja-JP" altLang="en-US" sz="1600" b="1" dirty="0"/>
            </a:p>
          </p:txBody>
        </p:sp>
        <p:sp>
          <p:nvSpPr>
            <p:cNvPr id="32" name="テキスト ボックス 31"/>
            <p:cNvSpPr txBox="1"/>
            <p:nvPr/>
          </p:nvSpPr>
          <p:spPr>
            <a:xfrm>
              <a:off x="6804248" y="5459249"/>
              <a:ext cx="2016224" cy="584775"/>
            </a:xfrm>
            <a:prstGeom prst="rect">
              <a:avLst/>
            </a:prstGeom>
            <a:noFill/>
            <a:ln w="19050">
              <a:solidFill>
                <a:schemeClr val="tx1"/>
              </a:solidFill>
            </a:ln>
          </p:spPr>
          <p:txBody>
            <a:bodyPr wrap="square" rtlCol="0">
              <a:spAutoFit/>
            </a:bodyPr>
            <a:lstStyle/>
            <a:p>
              <a:r>
                <a:rPr kumimoji="1" lang="ja-JP" altLang="en-US" sz="1600" b="1" dirty="0" smtClean="0"/>
                <a:t>光計測シンポジウムテーマ選定委員会</a:t>
              </a:r>
              <a:endParaRPr kumimoji="1" lang="ja-JP" altLang="en-US" sz="1600" b="1" dirty="0"/>
            </a:p>
          </p:txBody>
        </p:sp>
        <p:cxnSp>
          <p:nvCxnSpPr>
            <p:cNvPr id="13" name="直線コネクタ 12"/>
            <p:cNvCxnSpPr>
              <a:stCxn id="11" idx="2"/>
              <a:endCxn id="22" idx="0"/>
            </p:cNvCxnSpPr>
            <p:nvPr/>
          </p:nvCxnSpPr>
          <p:spPr>
            <a:xfrm>
              <a:off x="4652475" y="2110790"/>
              <a:ext cx="0" cy="6243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21" idx="3"/>
            </p:cNvCxnSpPr>
            <p:nvPr/>
          </p:nvCxnSpPr>
          <p:spPr>
            <a:xfrm>
              <a:off x="2627784" y="2383538"/>
              <a:ext cx="202469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22" idx="2"/>
              <a:endCxn id="26" idx="0"/>
            </p:cNvCxnSpPr>
            <p:nvPr/>
          </p:nvCxnSpPr>
          <p:spPr>
            <a:xfrm>
              <a:off x="4652475" y="3104510"/>
              <a:ext cx="0" cy="468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23" idx="0"/>
            </p:cNvCxnSpPr>
            <p:nvPr/>
          </p:nvCxnSpPr>
          <p:spPr>
            <a:xfrm flipV="1">
              <a:off x="1691680" y="3338763"/>
              <a:ext cx="0" cy="2342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68" name="直線コネクタ 7167"/>
            <p:cNvCxnSpPr/>
            <p:nvPr/>
          </p:nvCxnSpPr>
          <p:spPr>
            <a:xfrm>
              <a:off x="1691680" y="3338763"/>
              <a:ext cx="63367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80" name="直線コネクタ 7179"/>
            <p:cNvCxnSpPr>
              <a:stCxn id="27" idx="0"/>
            </p:cNvCxnSpPr>
            <p:nvPr/>
          </p:nvCxnSpPr>
          <p:spPr>
            <a:xfrm flipV="1">
              <a:off x="8028384" y="3338763"/>
              <a:ext cx="0" cy="2581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82" name="直線コネクタ 7181"/>
            <p:cNvCxnSpPr>
              <a:stCxn id="23" idx="2"/>
              <a:endCxn id="24" idx="0"/>
            </p:cNvCxnSpPr>
            <p:nvPr/>
          </p:nvCxnSpPr>
          <p:spPr>
            <a:xfrm flipH="1">
              <a:off x="1684666" y="3942348"/>
              <a:ext cx="7014" cy="6387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84" name="直線コネクタ 7183"/>
            <p:cNvCxnSpPr>
              <a:stCxn id="24" idx="2"/>
              <a:endCxn id="25" idx="0"/>
            </p:cNvCxnSpPr>
            <p:nvPr/>
          </p:nvCxnSpPr>
          <p:spPr>
            <a:xfrm>
              <a:off x="1684666" y="4919682"/>
              <a:ext cx="0" cy="5255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86" name="直線コネクタ 7185"/>
            <p:cNvCxnSpPr>
              <a:stCxn id="28" idx="0"/>
            </p:cNvCxnSpPr>
            <p:nvPr/>
          </p:nvCxnSpPr>
          <p:spPr>
            <a:xfrm flipV="1">
              <a:off x="3837809" y="4261738"/>
              <a:ext cx="0" cy="3320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88" name="直線コネクタ 7187"/>
            <p:cNvCxnSpPr/>
            <p:nvPr/>
          </p:nvCxnSpPr>
          <p:spPr>
            <a:xfrm>
              <a:off x="3837809" y="4261738"/>
              <a:ext cx="39745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91" name="直線コネクタ 7190"/>
            <p:cNvCxnSpPr>
              <a:stCxn id="30" idx="0"/>
            </p:cNvCxnSpPr>
            <p:nvPr/>
          </p:nvCxnSpPr>
          <p:spPr>
            <a:xfrm flipV="1">
              <a:off x="7812360" y="4261738"/>
              <a:ext cx="0" cy="3320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94" name="直線コネクタ 7193"/>
            <p:cNvCxnSpPr>
              <a:stCxn id="29" idx="0"/>
            </p:cNvCxnSpPr>
            <p:nvPr/>
          </p:nvCxnSpPr>
          <p:spPr>
            <a:xfrm flipV="1">
              <a:off x="5796136" y="4261738"/>
              <a:ext cx="0" cy="3193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96" name="直線コネクタ 7195"/>
            <p:cNvCxnSpPr>
              <a:stCxn id="26" idx="2"/>
            </p:cNvCxnSpPr>
            <p:nvPr/>
          </p:nvCxnSpPr>
          <p:spPr>
            <a:xfrm>
              <a:off x="4652475" y="3942348"/>
              <a:ext cx="0" cy="3193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98" name="直線コネクタ 7197"/>
            <p:cNvCxnSpPr>
              <a:stCxn id="28" idx="2"/>
              <a:endCxn id="31" idx="0"/>
            </p:cNvCxnSpPr>
            <p:nvPr/>
          </p:nvCxnSpPr>
          <p:spPr>
            <a:xfrm>
              <a:off x="3837809" y="4963117"/>
              <a:ext cx="0" cy="4834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0" idx="2"/>
              <a:endCxn id="32" idx="0"/>
            </p:cNvCxnSpPr>
            <p:nvPr/>
          </p:nvCxnSpPr>
          <p:spPr>
            <a:xfrm>
              <a:off x="7812360" y="5178560"/>
              <a:ext cx="0" cy="2806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23899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1177</TotalTime>
  <Words>677</Words>
  <Application>Microsoft Office PowerPoint</Application>
  <PresentationFormat>画面に合わせる (4:3)</PresentationFormat>
  <Paragraphs>148</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ＭＳ Ｐゴシック</vt:lpstr>
      <vt:lpstr>ＭＳ Ｐ明朝</vt:lpstr>
      <vt:lpstr>ＭＳ 明朝</vt:lpstr>
      <vt:lpstr>新細明體</vt:lpstr>
      <vt:lpstr>Arial</vt:lpstr>
      <vt:lpstr>Calibri</vt:lpstr>
      <vt:lpstr>Century</vt:lpstr>
      <vt:lpstr>Times New Roman</vt:lpstr>
      <vt:lpstr>Office ​​テーマ</vt:lpstr>
      <vt:lpstr>日本光学測定機工業会案内                             　　２０１７年 ９月 現在</vt:lpstr>
      <vt:lpstr>名　称　    ： 日本光学測定機工業会  英文名称   ： Ｊａｐａｎ　Ｏｐｔｉｃａｌ　ＭｅａｓｕｒｒｉｎｇＩｎｓｕｔｒｕｍｅｎｔｓ　Ｍａｎｕｆａｃｔｕｒｅｒｓ‘Ａｓｓｏｃｉａｔｉｏｎ  略　称　    ： 光　測　工  所在地　   ： 〒105－0011東京都港区芝公園３－５－８機械振興会館２０４  設　立　　   ： １９５９年１１月　（昭和３４年１１月）  目　的　    ： 我が国に於ける光学・測定・画像機器工業の健全な進歩発展と、         業界の繁栄に寄与することを目的とする。  役　員　    ： 会　 長    浜田　智秀　   （株）ニコン　常務執行役員  　　      副会長    中川　徹　　   （株）ミツトヨ 　代表取締役会長 　　　 　　    監　 事      新川　雅幸　　  中央精機（株）　代表取締役社長 　　　　　　      理　 事　　　  久松　裕明　　  オリンパス（株）　科学国内内営業本部長         理　 事    小坂　伊一郎  ㈱小坂研究所 　 常務取締役         理　 事    溝尻　旬    ㈱溝尻光学工業所　 代表取締役社長 　　　　　　     　 事務局長　  目黒　洋  </vt:lpstr>
      <vt:lpstr>会　員　    ： 本会の会員は、正会員・賛助会員・特別会員、準賛助会員とし、正会員をもって         民法上の社員とする。  正 会 員     ： 正会員は原則として本会の目的に賛同する光学・測定・画像機器の国内製造業者、         外国メーカーの法人、外国メーカーの総代理店をもって組織する。  　　６社　      　 オリンパス（株） ・ （株）小坂研究所 ・ 中央精機（株）         （株）ニコン ・ （株）ミツトヨ ・ （株）溝尻光学工業所  賛助会員   ： 賛助会員は光学・測定・画像機器の国内関係事業者であって、         本会の目的を理解し、賛同する法人をもって組織する。  　１７社        　  日本ヴィジョン・エンジニアリング㈱ ・ ㈱昭和サイエンス ・ ㈱菱光社 ・ ㈱ルケオ         ㈱三啓 ･ 昭和オプトロニクス ㈱ ・ ㈱フローベル ・ パール光学工業㈱           カールツアイス㈱  ・ ＹＫＴ㈱  ・ ㈱光コム ・ 伯東㈱ ・ 三鷹光器㈱ ・         コアーテック㈱ ・ ㈱アイゼン ・ ㈱オーツカ光学 ・ ㈱アドコールファーイースト  特別会員   ： 運営委員会と協議の上定めた活動に賛同した光学・測定・画像機器に関連する         団体および個人をもって組織する。  　  １社　      　  キヤノン㈱　生産技術本部  準賛助会員  ： 本会の目的を理解し、これに協力する法人で、本会主催の展示会に出展した         法人で資格は 展示会開催日から1.5年　</vt:lpstr>
      <vt:lpstr>PowerPoint プレゼンテーション</vt:lpstr>
      <vt:lpstr>PowerPoint プレゼンテーション</vt:lpstr>
      <vt:lpstr>PowerPoint プレゼンテーション</vt:lpstr>
      <vt:lpstr>日本光学測定機工業会　委員会機能図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joma</dc:creator>
  <cp:lastModifiedBy>目黒洋</cp:lastModifiedBy>
  <cp:revision>142</cp:revision>
  <cp:lastPrinted>2017-09-05T01:52:05Z</cp:lastPrinted>
  <dcterms:created xsi:type="dcterms:W3CDTF">2013-06-26T00:21:03Z</dcterms:created>
  <dcterms:modified xsi:type="dcterms:W3CDTF">2017-09-05T02:01:20Z</dcterms:modified>
</cp:coreProperties>
</file>